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3"/>
  </p:notesMasterIdLst>
  <p:sldIdLst>
    <p:sldId id="280" r:id="rId2"/>
    <p:sldId id="296" r:id="rId3"/>
    <p:sldId id="295" r:id="rId4"/>
    <p:sldId id="283" r:id="rId5"/>
    <p:sldId id="284" r:id="rId6"/>
    <p:sldId id="258" r:id="rId7"/>
    <p:sldId id="285" r:id="rId8"/>
    <p:sldId id="260" r:id="rId9"/>
    <p:sldId id="261" r:id="rId10"/>
    <p:sldId id="262" r:id="rId11"/>
    <p:sldId id="263" r:id="rId12"/>
    <p:sldId id="264" r:id="rId13"/>
    <p:sldId id="276" r:id="rId14"/>
    <p:sldId id="287" r:id="rId15"/>
    <p:sldId id="288" r:id="rId16"/>
    <p:sldId id="282" r:id="rId17"/>
    <p:sldId id="289" r:id="rId18"/>
    <p:sldId id="294" r:id="rId19"/>
    <p:sldId id="291" r:id="rId20"/>
    <p:sldId id="270" r:id="rId21"/>
    <p:sldId id="290"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BD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68" d="100"/>
          <a:sy n="68" d="100"/>
        </p:scale>
        <p:origin x="90" y="2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DAC7543-70E2-4019-9968-BD9C8C08BB1C}" type="datetimeFigureOut">
              <a:rPr lang="en-US" smtClean="0"/>
              <a:t>10/11/2023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17B557D-DC19-447E-BDD1-7F39393B72B7}" type="slidenum">
              <a:rPr lang="en-US" smtClean="0"/>
              <a:t>‹#›</a:t>
            </a:fld>
            <a:endParaRPr lang="en-US"/>
          </a:p>
        </p:txBody>
      </p:sp>
    </p:spTree>
    <p:extLst>
      <p:ext uri="{BB962C8B-B14F-4D97-AF65-F5344CB8AC3E}">
        <p14:creationId xmlns:p14="http://schemas.microsoft.com/office/powerpoint/2010/main" val="37123054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6A8C65-F924-72FB-898F-E32FA7C5886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3D68559-8EEC-41DC-894A-FFA5864ED3B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01F2324-F0FC-9F2B-9C51-A78FB036A3F7}"/>
              </a:ext>
            </a:extLst>
          </p:cNvPr>
          <p:cNvSpPr>
            <a:spLocks noGrp="1"/>
          </p:cNvSpPr>
          <p:nvPr>
            <p:ph type="dt" sz="half" idx="10"/>
          </p:nvPr>
        </p:nvSpPr>
        <p:spPr/>
        <p:txBody>
          <a:bodyPr/>
          <a:lstStyle/>
          <a:p>
            <a:fld id="{C1B53D40-455B-4694-B806-A52DBF19D3EB}" type="datetimeFigureOut">
              <a:rPr lang="en-US" smtClean="0"/>
              <a:t>10/11/2023</a:t>
            </a:fld>
            <a:endParaRPr lang="en-US"/>
          </a:p>
        </p:txBody>
      </p:sp>
      <p:sp>
        <p:nvSpPr>
          <p:cNvPr id="5" name="Footer Placeholder 4">
            <a:extLst>
              <a:ext uri="{FF2B5EF4-FFF2-40B4-BE49-F238E27FC236}">
                <a16:creationId xmlns:a16="http://schemas.microsoft.com/office/drawing/2014/main" id="{8E10E861-4BE8-76FB-058A-50DD56D0701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C1DF06D-9849-37D2-625F-6AC91522DC24}"/>
              </a:ext>
            </a:extLst>
          </p:cNvPr>
          <p:cNvSpPr>
            <a:spLocks noGrp="1"/>
          </p:cNvSpPr>
          <p:nvPr>
            <p:ph type="sldNum" sz="quarter" idx="12"/>
          </p:nvPr>
        </p:nvSpPr>
        <p:spPr/>
        <p:txBody>
          <a:bodyPr/>
          <a:lstStyle/>
          <a:p>
            <a:fld id="{C262D7B3-22A6-4C55-A19D-42550E6E6168}" type="slidenum">
              <a:rPr lang="en-US" smtClean="0"/>
              <a:t>‹#›</a:t>
            </a:fld>
            <a:endParaRPr lang="en-US"/>
          </a:p>
        </p:txBody>
      </p:sp>
    </p:spTree>
    <p:extLst>
      <p:ext uri="{BB962C8B-B14F-4D97-AF65-F5344CB8AC3E}">
        <p14:creationId xmlns:p14="http://schemas.microsoft.com/office/powerpoint/2010/main" val="571995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AA4570-5A76-5395-6E04-0A1CE3029FE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DA8A10A-4CCA-7A00-117F-8ABA89465C7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1CADD07-5956-CD56-D9C3-EE90035DD374}"/>
              </a:ext>
            </a:extLst>
          </p:cNvPr>
          <p:cNvSpPr>
            <a:spLocks noGrp="1"/>
          </p:cNvSpPr>
          <p:nvPr>
            <p:ph type="dt" sz="half" idx="10"/>
          </p:nvPr>
        </p:nvSpPr>
        <p:spPr/>
        <p:txBody>
          <a:bodyPr/>
          <a:lstStyle/>
          <a:p>
            <a:fld id="{C1B53D40-455B-4694-B806-A52DBF19D3EB}" type="datetimeFigureOut">
              <a:rPr lang="en-US" smtClean="0"/>
              <a:t>10/11/2023</a:t>
            </a:fld>
            <a:endParaRPr lang="en-US"/>
          </a:p>
        </p:txBody>
      </p:sp>
      <p:sp>
        <p:nvSpPr>
          <p:cNvPr id="5" name="Footer Placeholder 4">
            <a:extLst>
              <a:ext uri="{FF2B5EF4-FFF2-40B4-BE49-F238E27FC236}">
                <a16:creationId xmlns:a16="http://schemas.microsoft.com/office/drawing/2014/main" id="{0DAD9DCA-DD5A-09C9-FC1A-57B545B846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5AD8688-0F98-205D-3D1C-6B2573DEA852}"/>
              </a:ext>
            </a:extLst>
          </p:cNvPr>
          <p:cNvSpPr>
            <a:spLocks noGrp="1"/>
          </p:cNvSpPr>
          <p:nvPr>
            <p:ph type="sldNum" sz="quarter" idx="12"/>
          </p:nvPr>
        </p:nvSpPr>
        <p:spPr/>
        <p:txBody>
          <a:bodyPr/>
          <a:lstStyle/>
          <a:p>
            <a:fld id="{C262D7B3-22A6-4C55-A19D-42550E6E6168}" type="slidenum">
              <a:rPr lang="en-US" smtClean="0"/>
              <a:t>‹#›</a:t>
            </a:fld>
            <a:endParaRPr lang="en-US"/>
          </a:p>
        </p:txBody>
      </p:sp>
    </p:spTree>
    <p:extLst>
      <p:ext uri="{BB962C8B-B14F-4D97-AF65-F5344CB8AC3E}">
        <p14:creationId xmlns:p14="http://schemas.microsoft.com/office/powerpoint/2010/main" val="16327583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B7B9416-ACC8-9F49-4DCE-AA2E3294242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C902BD0-9982-1CDA-D13A-E47FAE474A7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4A6F859-5733-9BDD-E7B3-2B868C0BA472}"/>
              </a:ext>
            </a:extLst>
          </p:cNvPr>
          <p:cNvSpPr>
            <a:spLocks noGrp="1"/>
          </p:cNvSpPr>
          <p:nvPr>
            <p:ph type="dt" sz="half" idx="10"/>
          </p:nvPr>
        </p:nvSpPr>
        <p:spPr/>
        <p:txBody>
          <a:bodyPr/>
          <a:lstStyle/>
          <a:p>
            <a:fld id="{C1B53D40-455B-4694-B806-A52DBF19D3EB}" type="datetimeFigureOut">
              <a:rPr lang="en-US" smtClean="0"/>
              <a:t>10/11/2023</a:t>
            </a:fld>
            <a:endParaRPr lang="en-US"/>
          </a:p>
        </p:txBody>
      </p:sp>
      <p:sp>
        <p:nvSpPr>
          <p:cNvPr id="5" name="Footer Placeholder 4">
            <a:extLst>
              <a:ext uri="{FF2B5EF4-FFF2-40B4-BE49-F238E27FC236}">
                <a16:creationId xmlns:a16="http://schemas.microsoft.com/office/drawing/2014/main" id="{65A8A8FE-E4A2-631B-A45B-3E85E48A8A5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B963028-7143-5BFD-1E0A-A4B751D44FDB}"/>
              </a:ext>
            </a:extLst>
          </p:cNvPr>
          <p:cNvSpPr>
            <a:spLocks noGrp="1"/>
          </p:cNvSpPr>
          <p:nvPr>
            <p:ph type="sldNum" sz="quarter" idx="12"/>
          </p:nvPr>
        </p:nvSpPr>
        <p:spPr/>
        <p:txBody>
          <a:bodyPr/>
          <a:lstStyle/>
          <a:p>
            <a:fld id="{C262D7B3-22A6-4C55-A19D-42550E6E6168}" type="slidenum">
              <a:rPr lang="en-US" smtClean="0"/>
              <a:t>‹#›</a:t>
            </a:fld>
            <a:endParaRPr lang="en-US"/>
          </a:p>
        </p:txBody>
      </p:sp>
    </p:spTree>
    <p:extLst>
      <p:ext uri="{BB962C8B-B14F-4D97-AF65-F5344CB8AC3E}">
        <p14:creationId xmlns:p14="http://schemas.microsoft.com/office/powerpoint/2010/main" val="41832569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DEFAULT">
    <p:spTree>
      <p:nvGrpSpPr>
        <p:cNvPr id="1" name=""/>
        <p:cNvGrpSpPr/>
        <p:nvPr/>
      </p:nvGrpSpPr>
      <p:grpSpPr>
        <a:xfrm>
          <a:off x="0" y="0"/>
          <a:ext cx="0" cy="0"/>
          <a:chOff x="0" y="0"/>
          <a:chExt cx="0" cy="0"/>
        </a:xfrm>
      </p:grpSpPr>
    </p:spTree>
    <p:extLst>
      <p:ext uri="{BB962C8B-B14F-4D97-AF65-F5344CB8AC3E}">
        <p14:creationId xmlns:p14="http://schemas.microsoft.com/office/powerpoint/2010/main" val="42386563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4D8D97-162E-78D8-25DC-A0ADC0131E0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5927C1E-1002-64D0-586A-6AD9DF37C51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7E571B5-208D-9AF7-8554-2BE36EEF2562}"/>
              </a:ext>
            </a:extLst>
          </p:cNvPr>
          <p:cNvSpPr>
            <a:spLocks noGrp="1"/>
          </p:cNvSpPr>
          <p:nvPr>
            <p:ph type="dt" sz="half" idx="10"/>
          </p:nvPr>
        </p:nvSpPr>
        <p:spPr/>
        <p:txBody>
          <a:bodyPr/>
          <a:lstStyle/>
          <a:p>
            <a:fld id="{C1B53D40-455B-4694-B806-A52DBF19D3EB}" type="datetimeFigureOut">
              <a:rPr lang="en-US" smtClean="0"/>
              <a:t>10/11/2023</a:t>
            </a:fld>
            <a:endParaRPr lang="en-US"/>
          </a:p>
        </p:txBody>
      </p:sp>
      <p:sp>
        <p:nvSpPr>
          <p:cNvPr id="5" name="Footer Placeholder 4">
            <a:extLst>
              <a:ext uri="{FF2B5EF4-FFF2-40B4-BE49-F238E27FC236}">
                <a16:creationId xmlns:a16="http://schemas.microsoft.com/office/drawing/2014/main" id="{28C811F1-3E84-B34A-86E8-8BC57E5557C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E45D364-377C-D861-CDDE-4510298F8464}"/>
              </a:ext>
            </a:extLst>
          </p:cNvPr>
          <p:cNvSpPr>
            <a:spLocks noGrp="1"/>
          </p:cNvSpPr>
          <p:nvPr>
            <p:ph type="sldNum" sz="quarter" idx="12"/>
          </p:nvPr>
        </p:nvSpPr>
        <p:spPr/>
        <p:txBody>
          <a:bodyPr/>
          <a:lstStyle/>
          <a:p>
            <a:fld id="{C262D7B3-22A6-4C55-A19D-42550E6E6168}" type="slidenum">
              <a:rPr lang="en-US" smtClean="0"/>
              <a:t>‹#›</a:t>
            </a:fld>
            <a:endParaRPr lang="en-US"/>
          </a:p>
        </p:txBody>
      </p:sp>
    </p:spTree>
    <p:extLst>
      <p:ext uri="{BB962C8B-B14F-4D97-AF65-F5344CB8AC3E}">
        <p14:creationId xmlns:p14="http://schemas.microsoft.com/office/powerpoint/2010/main" val="13566591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55A5C2-EC5E-DF07-EA31-873512D76B6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3F91F43-6347-42AC-682F-F11136E0C57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A1CA13F-BB47-BAD3-58D9-C7C1CF1F17F1}"/>
              </a:ext>
            </a:extLst>
          </p:cNvPr>
          <p:cNvSpPr>
            <a:spLocks noGrp="1"/>
          </p:cNvSpPr>
          <p:nvPr>
            <p:ph type="dt" sz="half" idx="10"/>
          </p:nvPr>
        </p:nvSpPr>
        <p:spPr/>
        <p:txBody>
          <a:bodyPr/>
          <a:lstStyle/>
          <a:p>
            <a:fld id="{C1B53D40-455B-4694-B806-A52DBF19D3EB}" type="datetimeFigureOut">
              <a:rPr lang="en-US" smtClean="0"/>
              <a:t>10/11/2023</a:t>
            </a:fld>
            <a:endParaRPr lang="en-US"/>
          </a:p>
        </p:txBody>
      </p:sp>
      <p:sp>
        <p:nvSpPr>
          <p:cNvPr id="5" name="Footer Placeholder 4">
            <a:extLst>
              <a:ext uri="{FF2B5EF4-FFF2-40B4-BE49-F238E27FC236}">
                <a16:creationId xmlns:a16="http://schemas.microsoft.com/office/drawing/2014/main" id="{3E69E15C-4BDF-DCE8-005B-209CB273085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3B156C0-B982-91EC-F143-28E1ED3C9C25}"/>
              </a:ext>
            </a:extLst>
          </p:cNvPr>
          <p:cNvSpPr>
            <a:spLocks noGrp="1"/>
          </p:cNvSpPr>
          <p:nvPr>
            <p:ph type="sldNum" sz="quarter" idx="12"/>
          </p:nvPr>
        </p:nvSpPr>
        <p:spPr/>
        <p:txBody>
          <a:bodyPr/>
          <a:lstStyle/>
          <a:p>
            <a:fld id="{C262D7B3-22A6-4C55-A19D-42550E6E6168}" type="slidenum">
              <a:rPr lang="en-US" smtClean="0"/>
              <a:t>‹#›</a:t>
            </a:fld>
            <a:endParaRPr lang="en-US"/>
          </a:p>
        </p:txBody>
      </p:sp>
    </p:spTree>
    <p:extLst>
      <p:ext uri="{BB962C8B-B14F-4D97-AF65-F5344CB8AC3E}">
        <p14:creationId xmlns:p14="http://schemas.microsoft.com/office/powerpoint/2010/main" val="37217282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BABF7A-1505-4E79-BAAC-6422101A541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F18A8FE-6EAA-C75B-2F4C-B1F00F4A32E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D6A42FB-E4DB-CA63-1B49-0787CDFB76D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DC746D9-F52D-B7E5-7C46-8AEDC1D9222F}"/>
              </a:ext>
            </a:extLst>
          </p:cNvPr>
          <p:cNvSpPr>
            <a:spLocks noGrp="1"/>
          </p:cNvSpPr>
          <p:nvPr>
            <p:ph type="dt" sz="half" idx="10"/>
          </p:nvPr>
        </p:nvSpPr>
        <p:spPr/>
        <p:txBody>
          <a:bodyPr/>
          <a:lstStyle/>
          <a:p>
            <a:fld id="{C1B53D40-455B-4694-B806-A52DBF19D3EB}" type="datetimeFigureOut">
              <a:rPr lang="en-US" smtClean="0"/>
              <a:t>10/11/2023</a:t>
            </a:fld>
            <a:endParaRPr lang="en-US"/>
          </a:p>
        </p:txBody>
      </p:sp>
      <p:sp>
        <p:nvSpPr>
          <p:cNvPr id="6" name="Footer Placeholder 5">
            <a:extLst>
              <a:ext uri="{FF2B5EF4-FFF2-40B4-BE49-F238E27FC236}">
                <a16:creationId xmlns:a16="http://schemas.microsoft.com/office/drawing/2014/main" id="{D5E08961-C64D-903C-FE1B-60865063A4D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2727CC7-186C-DD52-FFC3-F5DF4E92B008}"/>
              </a:ext>
            </a:extLst>
          </p:cNvPr>
          <p:cNvSpPr>
            <a:spLocks noGrp="1"/>
          </p:cNvSpPr>
          <p:nvPr>
            <p:ph type="sldNum" sz="quarter" idx="12"/>
          </p:nvPr>
        </p:nvSpPr>
        <p:spPr/>
        <p:txBody>
          <a:bodyPr/>
          <a:lstStyle/>
          <a:p>
            <a:fld id="{C262D7B3-22A6-4C55-A19D-42550E6E6168}" type="slidenum">
              <a:rPr lang="en-US" smtClean="0"/>
              <a:t>‹#›</a:t>
            </a:fld>
            <a:endParaRPr lang="en-US"/>
          </a:p>
        </p:txBody>
      </p:sp>
    </p:spTree>
    <p:extLst>
      <p:ext uri="{BB962C8B-B14F-4D97-AF65-F5344CB8AC3E}">
        <p14:creationId xmlns:p14="http://schemas.microsoft.com/office/powerpoint/2010/main" val="1466696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3012FB-00BB-2F5E-4C3B-FDE21A42E0E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F5B80C1-D62C-440E-FDA7-003A6386289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1A847B8-AFA0-5F3F-F19A-7DE344B88A8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458A338-34DC-4A21-2747-A0AD8DA8AF9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373CD2F-480E-88D2-E834-15C171EA553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50F0C34-C2AF-29D7-F467-A82831D54774}"/>
              </a:ext>
            </a:extLst>
          </p:cNvPr>
          <p:cNvSpPr>
            <a:spLocks noGrp="1"/>
          </p:cNvSpPr>
          <p:nvPr>
            <p:ph type="dt" sz="half" idx="10"/>
          </p:nvPr>
        </p:nvSpPr>
        <p:spPr/>
        <p:txBody>
          <a:bodyPr/>
          <a:lstStyle/>
          <a:p>
            <a:fld id="{C1B53D40-455B-4694-B806-A52DBF19D3EB}" type="datetimeFigureOut">
              <a:rPr lang="en-US" smtClean="0"/>
              <a:t>10/11/2023</a:t>
            </a:fld>
            <a:endParaRPr lang="en-US"/>
          </a:p>
        </p:txBody>
      </p:sp>
      <p:sp>
        <p:nvSpPr>
          <p:cNvPr id="8" name="Footer Placeholder 7">
            <a:extLst>
              <a:ext uri="{FF2B5EF4-FFF2-40B4-BE49-F238E27FC236}">
                <a16:creationId xmlns:a16="http://schemas.microsoft.com/office/drawing/2014/main" id="{C39FBBAE-F76B-98D0-CE85-F92C84081FA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D2E5170-5C09-024D-3715-27013036AF6B}"/>
              </a:ext>
            </a:extLst>
          </p:cNvPr>
          <p:cNvSpPr>
            <a:spLocks noGrp="1"/>
          </p:cNvSpPr>
          <p:nvPr>
            <p:ph type="sldNum" sz="quarter" idx="12"/>
          </p:nvPr>
        </p:nvSpPr>
        <p:spPr/>
        <p:txBody>
          <a:bodyPr/>
          <a:lstStyle/>
          <a:p>
            <a:fld id="{C262D7B3-22A6-4C55-A19D-42550E6E6168}" type="slidenum">
              <a:rPr lang="en-US" smtClean="0"/>
              <a:t>‹#›</a:t>
            </a:fld>
            <a:endParaRPr lang="en-US"/>
          </a:p>
        </p:txBody>
      </p:sp>
    </p:spTree>
    <p:extLst>
      <p:ext uri="{BB962C8B-B14F-4D97-AF65-F5344CB8AC3E}">
        <p14:creationId xmlns:p14="http://schemas.microsoft.com/office/powerpoint/2010/main" val="26887069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31293-48F6-C4B8-D767-40FED03EB79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9FDFA5E-1C2F-242C-E630-3B214DC3AEC0}"/>
              </a:ext>
            </a:extLst>
          </p:cNvPr>
          <p:cNvSpPr>
            <a:spLocks noGrp="1"/>
          </p:cNvSpPr>
          <p:nvPr>
            <p:ph type="dt" sz="half" idx="10"/>
          </p:nvPr>
        </p:nvSpPr>
        <p:spPr/>
        <p:txBody>
          <a:bodyPr/>
          <a:lstStyle/>
          <a:p>
            <a:fld id="{C1B53D40-455B-4694-B806-A52DBF19D3EB}" type="datetimeFigureOut">
              <a:rPr lang="en-US" smtClean="0"/>
              <a:t>10/11/2023</a:t>
            </a:fld>
            <a:endParaRPr lang="en-US"/>
          </a:p>
        </p:txBody>
      </p:sp>
      <p:sp>
        <p:nvSpPr>
          <p:cNvPr id="4" name="Footer Placeholder 3">
            <a:extLst>
              <a:ext uri="{FF2B5EF4-FFF2-40B4-BE49-F238E27FC236}">
                <a16:creationId xmlns:a16="http://schemas.microsoft.com/office/drawing/2014/main" id="{ED9069DB-D05C-76E1-4B34-8536C7BB3BE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5BB09E4-4BEF-25F9-091F-20734D5C042C}"/>
              </a:ext>
            </a:extLst>
          </p:cNvPr>
          <p:cNvSpPr>
            <a:spLocks noGrp="1"/>
          </p:cNvSpPr>
          <p:nvPr>
            <p:ph type="sldNum" sz="quarter" idx="12"/>
          </p:nvPr>
        </p:nvSpPr>
        <p:spPr/>
        <p:txBody>
          <a:bodyPr/>
          <a:lstStyle/>
          <a:p>
            <a:fld id="{C262D7B3-22A6-4C55-A19D-42550E6E6168}" type="slidenum">
              <a:rPr lang="en-US" smtClean="0"/>
              <a:t>‹#›</a:t>
            </a:fld>
            <a:endParaRPr lang="en-US"/>
          </a:p>
        </p:txBody>
      </p:sp>
    </p:spTree>
    <p:extLst>
      <p:ext uri="{BB962C8B-B14F-4D97-AF65-F5344CB8AC3E}">
        <p14:creationId xmlns:p14="http://schemas.microsoft.com/office/powerpoint/2010/main" val="22191156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B172D1F-1634-E483-6749-39B67990FE9C}"/>
              </a:ext>
            </a:extLst>
          </p:cNvPr>
          <p:cNvSpPr>
            <a:spLocks noGrp="1"/>
          </p:cNvSpPr>
          <p:nvPr>
            <p:ph type="dt" sz="half" idx="10"/>
          </p:nvPr>
        </p:nvSpPr>
        <p:spPr/>
        <p:txBody>
          <a:bodyPr/>
          <a:lstStyle/>
          <a:p>
            <a:fld id="{C1B53D40-455B-4694-B806-A52DBF19D3EB}" type="datetimeFigureOut">
              <a:rPr lang="en-US" smtClean="0"/>
              <a:t>10/11/2023</a:t>
            </a:fld>
            <a:endParaRPr lang="en-US"/>
          </a:p>
        </p:txBody>
      </p:sp>
      <p:sp>
        <p:nvSpPr>
          <p:cNvPr id="3" name="Footer Placeholder 2">
            <a:extLst>
              <a:ext uri="{FF2B5EF4-FFF2-40B4-BE49-F238E27FC236}">
                <a16:creationId xmlns:a16="http://schemas.microsoft.com/office/drawing/2014/main" id="{4AD7AEC1-5E7D-9AC1-587D-FE7AEB59EAC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870F69D-D5B5-9334-B8A8-3DCC1FAFF718}"/>
              </a:ext>
            </a:extLst>
          </p:cNvPr>
          <p:cNvSpPr>
            <a:spLocks noGrp="1"/>
          </p:cNvSpPr>
          <p:nvPr>
            <p:ph type="sldNum" sz="quarter" idx="12"/>
          </p:nvPr>
        </p:nvSpPr>
        <p:spPr/>
        <p:txBody>
          <a:bodyPr/>
          <a:lstStyle/>
          <a:p>
            <a:fld id="{C262D7B3-22A6-4C55-A19D-42550E6E6168}" type="slidenum">
              <a:rPr lang="en-US" smtClean="0"/>
              <a:t>‹#›</a:t>
            </a:fld>
            <a:endParaRPr lang="en-US"/>
          </a:p>
        </p:txBody>
      </p:sp>
    </p:spTree>
    <p:extLst>
      <p:ext uri="{BB962C8B-B14F-4D97-AF65-F5344CB8AC3E}">
        <p14:creationId xmlns:p14="http://schemas.microsoft.com/office/powerpoint/2010/main" val="14440381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60ECB4-198F-7A5C-9886-4AF6F7BA9DC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B244E52-A6C0-860C-C1C9-B43A8974739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2570BA2-1757-8904-38D6-46A5970AE05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5A7C0B0-F317-DB3B-4545-10D61823295F}"/>
              </a:ext>
            </a:extLst>
          </p:cNvPr>
          <p:cNvSpPr>
            <a:spLocks noGrp="1"/>
          </p:cNvSpPr>
          <p:nvPr>
            <p:ph type="dt" sz="half" idx="10"/>
          </p:nvPr>
        </p:nvSpPr>
        <p:spPr/>
        <p:txBody>
          <a:bodyPr/>
          <a:lstStyle/>
          <a:p>
            <a:fld id="{C1B53D40-455B-4694-B806-A52DBF19D3EB}" type="datetimeFigureOut">
              <a:rPr lang="en-US" smtClean="0"/>
              <a:t>10/11/2023</a:t>
            </a:fld>
            <a:endParaRPr lang="en-US"/>
          </a:p>
        </p:txBody>
      </p:sp>
      <p:sp>
        <p:nvSpPr>
          <p:cNvPr id="6" name="Footer Placeholder 5">
            <a:extLst>
              <a:ext uri="{FF2B5EF4-FFF2-40B4-BE49-F238E27FC236}">
                <a16:creationId xmlns:a16="http://schemas.microsoft.com/office/drawing/2014/main" id="{D9E02773-6543-FECF-9524-4D4F343FAD0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A4761D0-8E94-4EE8-84DA-ECFCE4731968}"/>
              </a:ext>
            </a:extLst>
          </p:cNvPr>
          <p:cNvSpPr>
            <a:spLocks noGrp="1"/>
          </p:cNvSpPr>
          <p:nvPr>
            <p:ph type="sldNum" sz="quarter" idx="12"/>
          </p:nvPr>
        </p:nvSpPr>
        <p:spPr/>
        <p:txBody>
          <a:bodyPr/>
          <a:lstStyle/>
          <a:p>
            <a:fld id="{C262D7B3-22A6-4C55-A19D-42550E6E6168}" type="slidenum">
              <a:rPr lang="en-US" smtClean="0"/>
              <a:t>‹#›</a:t>
            </a:fld>
            <a:endParaRPr lang="en-US"/>
          </a:p>
        </p:txBody>
      </p:sp>
    </p:spTree>
    <p:extLst>
      <p:ext uri="{BB962C8B-B14F-4D97-AF65-F5344CB8AC3E}">
        <p14:creationId xmlns:p14="http://schemas.microsoft.com/office/powerpoint/2010/main" val="9350323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395BD5-2FC4-CA25-00EA-5DF76732B2B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FC068C8-921D-3F6C-FD15-C325F67461D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3187C8C-C233-AA02-1181-BF1D5F49855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744F476-CEF0-AD73-7727-63ED1E8B50BC}"/>
              </a:ext>
            </a:extLst>
          </p:cNvPr>
          <p:cNvSpPr>
            <a:spLocks noGrp="1"/>
          </p:cNvSpPr>
          <p:nvPr>
            <p:ph type="dt" sz="half" idx="10"/>
          </p:nvPr>
        </p:nvSpPr>
        <p:spPr/>
        <p:txBody>
          <a:bodyPr/>
          <a:lstStyle/>
          <a:p>
            <a:fld id="{C1B53D40-455B-4694-B806-A52DBF19D3EB}" type="datetimeFigureOut">
              <a:rPr lang="en-US" smtClean="0"/>
              <a:t>10/11/2023</a:t>
            </a:fld>
            <a:endParaRPr lang="en-US"/>
          </a:p>
        </p:txBody>
      </p:sp>
      <p:sp>
        <p:nvSpPr>
          <p:cNvPr id="6" name="Footer Placeholder 5">
            <a:extLst>
              <a:ext uri="{FF2B5EF4-FFF2-40B4-BE49-F238E27FC236}">
                <a16:creationId xmlns:a16="http://schemas.microsoft.com/office/drawing/2014/main" id="{5D4F1C0D-339D-6DC3-FA9E-C6C2FD876AE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8497728-D833-2557-2C69-2A212711D15A}"/>
              </a:ext>
            </a:extLst>
          </p:cNvPr>
          <p:cNvSpPr>
            <a:spLocks noGrp="1"/>
          </p:cNvSpPr>
          <p:nvPr>
            <p:ph type="sldNum" sz="quarter" idx="12"/>
          </p:nvPr>
        </p:nvSpPr>
        <p:spPr/>
        <p:txBody>
          <a:bodyPr/>
          <a:lstStyle/>
          <a:p>
            <a:fld id="{C262D7B3-22A6-4C55-A19D-42550E6E6168}" type="slidenum">
              <a:rPr lang="en-US" smtClean="0"/>
              <a:t>‹#›</a:t>
            </a:fld>
            <a:endParaRPr lang="en-US"/>
          </a:p>
        </p:txBody>
      </p:sp>
    </p:spTree>
    <p:extLst>
      <p:ext uri="{BB962C8B-B14F-4D97-AF65-F5344CB8AC3E}">
        <p14:creationId xmlns:p14="http://schemas.microsoft.com/office/powerpoint/2010/main" val="19558517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shadeToTitle="1">
        <a:gradFill flip="none" rotWithShape="1">
          <a:gsLst>
            <a:gs pos="0">
              <a:schemeClr val="tx1">
                <a:lumMod val="65000"/>
                <a:lumOff val="35000"/>
              </a:schemeClr>
            </a:gs>
            <a:gs pos="6000">
              <a:schemeClr val="tx1">
                <a:lumMod val="75000"/>
                <a:lumOff val="25000"/>
              </a:schemeClr>
            </a:gs>
            <a:gs pos="57000">
              <a:schemeClr val="tx1"/>
            </a:gs>
          </a:gsLst>
          <a:path path="shape">
            <a:fillToRect l="50000" t="50000" r="50000" b="50000"/>
          </a:path>
          <a:tileRect/>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3D44763-5736-7C7E-00AE-6F880350861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5189943-BDBD-3087-EEED-A8FF9FEA00C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9340792-AC42-1DD9-0E16-862529A9D2A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1B53D40-455B-4694-B806-A52DBF19D3EB}" type="datetimeFigureOut">
              <a:rPr lang="en-US" smtClean="0"/>
              <a:t>10/11/2023</a:t>
            </a:fld>
            <a:endParaRPr lang="en-US"/>
          </a:p>
        </p:txBody>
      </p:sp>
      <p:sp>
        <p:nvSpPr>
          <p:cNvPr id="5" name="Footer Placeholder 4">
            <a:extLst>
              <a:ext uri="{FF2B5EF4-FFF2-40B4-BE49-F238E27FC236}">
                <a16:creationId xmlns:a16="http://schemas.microsoft.com/office/drawing/2014/main" id="{A423B8ED-9B50-9698-DD82-749B2590061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640B874-4B8F-5138-EA87-3D4D8044D26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262D7B3-22A6-4C55-A19D-42550E6E6168}" type="slidenum">
              <a:rPr lang="en-US" smtClean="0"/>
              <a:t>‹#›</a:t>
            </a:fld>
            <a:endParaRPr lang="en-US"/>
          </a:p>
        </p:txBody>
      </p:sp>
    </p:spTree>
    <p:extLst>
      <p:ext uri="{BB962C8B-B14F-4D97-AF65-F5344CB8AC3E}">
        <p14:creationId xmlns:p14="http://schemas.microsoft.com/office/powerpoint/2010/main" val="69646460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12.xml"/><Relationship Id="rId5" Type="http://schemas.openxmlformats.org/officeDocument/2006/relationships/image" Target="../media/image25.png"/><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2.xml"/><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12.xml"/><Relationship Id="rId5" Type="http://schemas.openxmlformats.org/officeDocument/2006/relationships/image" Target="../media/image14.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bg>
      <p:bgPr shadeToTitle="1">
        <a:blipFill dpi="0" rotWithShape="1">
          <a:blip r:embed="rId2">
            <a:lum/>
          </a:blip>
          <a:srcRect/>
          <a:stretch>
            <a:fillRect t="-15000" b="-15000"/>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1F82486-FF1C-4B4D-47C2-508ADCD614A1}"/>
              </a:ext>
            </a:extLst>
          </p:cNvPr>
          <p:cNvSpPr txBox="1"/>
          <p:nvPr/>
        </p:nvSpPr>
        <p:spPr>
          <a:xfrm>
            <a:off x="4467147" y="171294"/>
            <a:ext cx="2850493" cy="635430"/>
          </a:xfrm>
          <a:prstGeom prst="rect">
            <a:avLst/>
          </a:prstGeom>
          <a:noFill/>
        </p:spPr>
        <p:txBody>
          <a:bodyPr wrap="square" rtlCol="0">
            <a:spAutoFit/>
          </a:bodyPr>
          <a:lstStyle/>
          <a:p>
            <a:pPr>
              <a:lnSpc>
                <a:spcPts val="4556"/>
              </a:lnSpc>
            </a:pPr>
            <a:r>
              <a:rPr lang="en-US" sz="3200" dirty="0">
                <a:gradFill>
                  <a:gsLst>
                    <a:gs pos="13000">
                      <a:srgbClr val="71DAFF"/>
                    </a:gs>
                    <a:gs pos="35000">
                      <a:schemeClr val="accent5">
                        <a:lumMod val="0"/>
                        <a:lumOff val="100000"/>
                      </a:schemeClr>
                    </a:gs>
                    <a:gs pos="51000">
                      <a:srgbClr val="FFFF00"/>
                    </a:gs>
                  </a:gsLst>
                  <a:path path="circle">
                    <a:fillToRect l="50000" t="-80000" r="50000" b="180000"/>
                  </a:path>
                </a:gradFill>
                <a:latin typeface="Copperplate Gothic Bold" panose="020E0705020206020404" pitchFamily="34" charset="0"/>
                <a:cs typeface="Poppins" pitchFamily="34" charset="-120"/>
              </a:rPr>
              <a:t>OUR TEAM </a:t>
            </a:r>
          </a:p>
        </p:txBody>
      </p:sp>
      <p:sp>
        <p:nvSpPr>
          <p:cNvPr id="3" name="TextBox 2">
            <a:extLst>
              <a:ext uri="{FF2B5EF4-FFF2-40B4-BE49-F238E27FC236}">
                <a16:creationId xmlns:a16="http://schemas.microsoft.com/office/drawing/2014/main" id="{B89FD42C-1BA5-EC78-92BF-CB45DD2AF383}"/>
              </a:ext>
            </a:extLst>
          </p:cNvPr>
          <p:cNvSpPr txBox="1"/>
          <p:nvPr/>
        </p:nvSpPr>
        <p:spPr>
          <a:xfrm>
            <a:off x="802226" y="1189327"/>
            <a:ext cx="3257708" cy="461665"/>
          </a:xfrm>
          <a:prstGeom prst="rect">
            <a:avLst/>
          </a:prstGeom>
          <a:noFill/>
        </p:spPr>
        <p:txBody>
          <a:bodyPr wrap="square" rtlCol="0">
            <a:spAutoFit/>
          </a:bodyPr>
          <a:lstStyle/>
          <a:p>
            <a:r>
              <a:rPr lang="en-US" sz="2400" dirty="0">
                <a:gradFill>
                  <a:gsLst>
                    <a:gs pos="13000">
                      <a:schemeClr val="accent5">
                        <a:lumMod val="0"/>
                        <a:lumOff val="100000"/>
                      </a:schemeClr>
                    </a:gs>
                    <a:gs pos="35000">
                      <a:schemeClr val="accent5">
                        <a:lumMod val="0"/>
                        <a:lumOff val="100000"/>
                      </a:schemeClr>
                    </a:gs>
                    <a:gs pos="55000">
                      <a:srgbClr val="59DC52"/>
                    </a:gs>
                  </a:gsLst>
                  <a:path path="circle">
                    <a:fillToRect l="50000" t="-80000" r="50000" b="180000"/>
                  </a:path>
                </a:gradFill>
                <a:latin typeface="Copperplate Gothic Bold" panose="020E0705020206020404" pitchFamily="34" charset="0"/>
                <a:ea typeface="Roboto" panose="02000000000000000000" pitchFamily="2" charset="0"/>
                <a:cs typeface="Roboto" panose="02000000000000000000" pitchFamily="2" charset="0"/>
              </a:rPr>
              <a:t>TEAM LEADER :</a:t>
            </a:r>
          </a:p>
        </p:txBody>
      </p:sp>
      <p:sp>
        <p:nvSpPr>
          <p:cNvPr id="4" name="TextBox 3">
            <a:extLst>
              <a:ext uri="{FF2B5EF4-FFF2-40B4-BE49-F238E27FC236}">
                <a16:creationId xmlns:a16="http://schemas.microsoft.com/office/drawing/2014/main" id="{BFCEF8E7-69DF-1728-6B44-F7FC3A500D5B}"/>
              </a:ext>
            </a:extLst>
          </p:cNvPr>
          <p:cNvSpPr txBox="1"/>
          <p:nvPr/>
        </p:nvSpPr>
        <p:spPr>
          <a:xfrm>
            <a:off x="802227" y="2529345"/>
            <a:ext cx="3257707" cy="461665"/>
          </a:xfrm>
          <a:prstGeom prst="rect">
            <a:avLst/>
          </a:prstGeom>
          <a:noFill/>
        </p:spPr>
        <p:txBody>
          <a:bodyPr wrap="square" rtlCol="0">
            <a:spAutoFit/>
          </a:bodyPr>
          <a:lstStyle/>
          <a:p>
            <a:r>
              <a:rPr lang="en-US" sz="2400" dirty="0">
                <a:gradFill>
                  <a:gsLst>
                    <a:gs pos="13000">
                      <a:schemeClr val="accent5">
                        <a:lumMod val="0"/>
                        <a:lumOff val="100000"/>
                      </a:schemeClr>
                    </a:gs>
                    <a:gs pos="35000">
                      <a:schemeClr val="accent5">
                        <a:lumMod val="0"/>
                        <a:lumOff val="100000"/>
                      </a:schemeClr>
                    </a:gs>
                    <a:gs pos="37000">
                      <a:srgbClr val="59DC52"/>
                    </a:gs>
                  </a:gsLst>
                  <a:path path="circle">
                    <a:fillToRect l="50000" t="-80000" r="50000" b="180000"/>
                  </a:path>
                </a:gradFill>
                <a:latin typeface="Copperplate Gothic Bold" panose="020E0705020206020404" pitchFamily="34" charset="0"/>
                <a:cs typeface="Poppins" panose="00000500000000000000" pitchFamily="2" charset="0"/>
              </a:rPr>
              <a:t>TEAM MEMBERS :</a:t>
            </a:r>
          </a:p>
        </p:txBody>
      </p:sp>
      <p:sp>
        <p:nvSpPr>
          <p:cNvPr id="5" name="TextBox 4">
            <a:extLst>
              <a:ext uri="{FF2B5EF4-FFF2-40B4-BE49-F238E27FC236}">
                <a16:creationId xmlns:a16="http://schemas.microsoft.com/office/drawing/2014/main" id="{2B1AF56C-5C28-D789-44D8-10EA1CB37F4B}"/>
              </a:ext>
            </a:extLst>
          </p:cNvPr>
          <p:cNvSpPr txBox="1"/>
          <p:nvPr/>
        </p:nvSpPr>
        <p:spPr>
          <a:xfrm>
            <a:off x="1616652" y="3070096"/>
            <a:ext cx="3257707" cy="1733488"/>
          </a:xfrm>
          <a:prstGeom prst="rect">
            <a:avLst/>
          </a:prstGeom>
          <a:noFill/>
        </p:spPr>
        <p:txBody>
          <a:bodyPr wrap="square" rtlCol="0">
            <a:spAutoFit/>
          </a:bodyPr>
          <a:lstStyle/>
          <a:p>
            <a:r>
              <a:rPr lang="en-US" sz="2133" dirty="0">
                <a:gradFill>
                  <a:gsLst>
                    <a:gs pos="13000">
                      <a:srgbClr val="71DAFF"/>
                    </a:gs>
                    <a:gs pos="35000">
                      <a:schemeClr val="accent5">
                        <a:lumMod val="0"/>
                        <a:lumOff val="100000"/>
                      </a:schemeClr>
                    </a:gs>
                    <a:gs pos="51000">
                      <a:srgbClr val="71DAFF"/>
                    </a:gs>
                  </a:gsLst>
                  <a:path path="circle">
                    <a:fillToRect l="50000" t="-80000" r="50000" b="180000"/>
                  </a:path>
                </a:gradFill>
                <a:latin typeface="Copperplate Gothic Bold" panose="020E0705020206020404" pitchFamily="34" charset="0"/>
                <a:ea typeface="Roboto" panose="02000000000000000000" pitchFamily="2" charset="0"/>
                <a:cs typeface="Roboto" panose="02000000000000000000" pitchFamily="2" charset="0"/>
              </a:rPr>
              <a:t>Santhosh Kumar P</a:t>
            </a:r>
          </a:p>
          <a:p>
            <a:r>
              <a:rPr lang="en-US" sz="2133" dirty="0" err="1">
                <a:gradFill>
                  <a:gsLst>
                    <a:gs pos="13000">
                      <a:srgbClr val="71DAFF"/>
                    </a:gs>
                    <a:gs pos="35000">
                      <a:schemeClr val="accent5">
                        <a:lumMod val="0"/>
                        <a:lumOff val="100000"/>
                      </a:schemeClr>
                    </a:gs>
                    <a:gs pos="51000">
                      <a:srgbClr val="71DAFF"/>
                    </a:gs>
                  </a:gsLst>
                  <a:path path="circle">
                    <a:fillToRect l="50000" t="-80000" r="50000" b="180000"/>
                  </a:path>
                </a:gradFill>
                <a:latin typeface="Copperplate Gothic Bold" panose="020E0705020206020404" pitchFamily="34" charset="0"/>
                <a:ea typeface="Roboto" panose="02000000000000000000" pitchFamily="2" charset="0"/>
                <a:cs typeface="Roboto" panose="02000000000000000000" pitchFamily="2" charset="0"/>
              </a:rPr>
              <a:t>Sathyamoorthy</a:t>
            </a:r>
            <a:r>
              <a:rPr lang="en-US" sz="2133" dirty="0">
                <a:gradFill>
                  <a:gsLst>
                    <a:gs pos="13000">
                      <a:srgbClr val="71DAFF"/>
                    </a:gs>
                    <a:gs pos="35000">
                      <a:schemeClr val="accent5">
                        <a:lumMod val="0"/>
                        <a:lumOff val="100000"/>
                      </a:schemeClr>
                    </a:gs>
                    <a:gs pos="51000">
                      <a:srgbClr val="71DAFF"/>
                    </a:gs>
                  </a:gsLst>
                  <a:path path="circle">
                    <a:fillToRect l="50000" t="-80000" r="50000" b="180000"/>
                  </a:path>
                </a:gradFill>
                <a:latin typeface="Copperplate Gothic Bold" panose="020E0705020206020404" pitchFamily="34" charset="0"/>
                <a:ea typeface="Roboto" panose="02000000000000000000" pitchFamily="2" charset="0"/>
                <a:cs typeface="Roboto" panose="02000000000000000000" pitchFamily="2" charset="0"/>
              </a:rPr>
              <a:t> A</a:t>
            </a:r>
          </a:p>
          <a:p>
            <a:r>
              <a:rPr lang="en-US" sz="2133" dirty="0">
                <a:gradFill>
                  <a:gsLst>
                    <a:gs pos="13000">
                      <a:srgbClr val="71DAFF"/>
                    </a:gs>
                    <a:gs pos="35000">
                      <a:schemeClr val="accent5">
                        <a:lumMod val="0"/>
                        <a:lumOff val="100000"/>
                      </a:schemeClr>
                    </a:gs>
                    <a:gs pos="51000">
                      <a:srgbClr val="71DAFF"/>
                    </a:gs>
                  </a:gsLst>
                  <a:path path="circle">
                    <a:fillToRect l="50000" t="-80000" r="50000" b="180000"/>
                  </a:path>
                </a:gradFill>
                <a:latin typeface="Copperplate Gothic Bold" panose="020E0705020206020404" pitchFamily="34" charset="0"/>
                <a:ea typeface="Roboto" panose="02000000000000000000" pitchFamily="2" charset="0"/>
                <a:cs typeface="Roboto" panose="02000000000000000000" pitchFamily="2" charset="0"/>
              </a:rPr>
              <a:t>Vinoth S</a:t>
            </a:r>
          </a:p>
          <a:p>
            <a:r>
              <a:rPr lang="en-US" sz="2133" dirty="0" err="1">
                <a:gradFill>
                  <a:gsLst>
                    <a:gs pos="13000">
                      <a:srgbClr val="71DAFF"/>
                    </a:gs>
                    <a:gs pos="35000">
                      <a:schemeClr val="accent5">
                        <a:lumMod val="0"/>
                        <a:lumOff val="100000"/>
                      </a:schemeClr>
                    </a:gs>
                    <a:gs pos="51000">
                      <a:srgbClr val="71DAFF"/>
                    </a:gs>
                  </a:gsLst>
                  <a:path path="circle">
                    <a:fillToRect l="50000" t="-80000" r="50000" b="180000"/>
                  </a:path>
                </a:gradFill>
                <a:latin typeface="Copperplate Gothic Bold" panose="020E0705020206020404" pitchFamily="34" charset="0"/>
                <a:ea typeface="Roboto" panose="02000000000000000000" pitchFamily="2" charset="0"/>
                <a:cs typeface="Roboto" panose="02000000000000000000" pitchFamily="2" charset="0"/>
              </a:rPr>
              <a:t>Yokeswaran</a:t>
            </a:r>
            <a:r>
              <a:rPr lang="en-US" sz="2133" dirty="0">
                <a:gradFill>
                  <a:gsLst>
                    <a:gs pos="13000">
                      <a:srgbClr val="71DAFF"/>
                    </a:gs>
                    <a:gs pos="35000">
                      <a:schemeClr val="accent5">
                        <a:lumMod val="0"/>
                        <a:lumOff val="100000"/>
                      </a:schemeClr>
                    </a:gs>
                    <a:gs pos="51000">
                      <a:srgbClr val="71DAFF"/>
                    </a:gs>
                  </a:gsLst>
                  <a:path path="circle">
                    <a:fillToRect l="50000" t="-80000" r="50000" b="180000"/>
                  </a:path>
                </a:gradFill>
                <a:latin typeface="Copperplate Gothic Bold" panose="020E0705020206020404" pitchFamily="34" charset="0"/>
                <a:ea typeface="Roboto" panose="02000000000000000000" pitchFamily="2" charset="0"/>
                <a:cs typeface="Roboto" panose="02000000000000000000" pitchFamily="2" charset="0"/>
              </a:rPr>
              <a:t> K</a:t>
            </a:r>
          </a:p>
          <a:p>
            <a:r>
              <a:rPr lang="en-US" sz="2133" dirty="0">
                <a:gradFill>
                  <a:gsLst>
                    <a:gs pos="13000">
                      <a:srgbClr val="71DAFF"/>
                    </a:gs>
                    <a:gs pos="35000">
                      <a:schemeClr val="accent5">
                        <a:lumMod val="0"/>
                        <a:lumOff val="100000"/>
                      </a:schemeClr>
                    </a:gs>
                    <a:gs pos="51000">
                      <a:srgbClr val="71DAFF"/>
                    </a:gs>
                  </a:gsLst>
                  <a:path path="circle">
                    <a:fillToRect l="50000" t="-80000" r="50000" b="180000"/>
                  </a:path>
                </a:gradFill>
                <a:latin typeface="Copperplate Gothic Bold" panose="020E0705020206020404" pitchFamily="34" charset="0"/>
                <a:ea typeface="Roboto" panose="02000000000000000000" pitchFamily="2" charset="0"/>
                <a:cs typeface="Roboto" panose="02000000000000000000" pitchFamily="2" charset="0"/>
              </a:rPr>
              <a:t>Vasudevan K</a:t>
            </a:r>
            <a:endParaRPr lang="en-US" sz="3200" dirty="0">
              <a:gradFill>
                <a:gsLst>
                  <a:gs pos="13000">
                    <a:srgbClr val="71DAFF"/>
                  </a:gs>
                  <a:gs pos="35000">
                    <a:schemeClr val="accent5">
                      <a:lumMod val="0"/>
                      <a:lumOff val="100000"/>
                    </a:schemeClr>
                  </a:gs>
                  <a:gs pos="51000">
                    <a:srgbClr val="71DAFF"/>
                  </a:gs>
                </a:gsLst>
                <a:path path="circle">
                  <a:fillToRect l="50000" t="-80000" r="50000" b="180000"/>
                </a:path>
              </a:gradFill>
              <a:latin typeface="Copperplate Gothic Bold" panose="020E0705020206020404" pitchFamily="34" charset="0"/>
              <a:ea typeface="Roboto" panose="02000000000000000000" pitchFamily="2" charset="0"/>
              <a:cs typeface="Roboto" panose="02000000000000000000" pitchFamily="2" charset="0"/>
            </a:endParaRPr>
          </a:p>
        </p:txBody>
      </p:sp>
      <p:sp>
        <p:nvSpPr>
          <p:cNvPr id="6" name="TextBox 5">
            <a:extLst>
              <a:ext uri="{FF2B5EF4-FFF2-40B4-BE49-F238E27FC236}">
                <a16:creationId xmlns:a16="http://schemas.microsoft.com/office/drawing/2014/main" id="{62A44979-2185-958A-F701-6F86C74904C2}"/>
              </a:ext>
            </a:extLst>
          </p:cNvPr>
          <p:cNvSpPr txBox="1"/>
          <p:nvPr/>
        </p:nvSpPr>
        <p:spPr>
          <a:xfrm>
            <a:off x="1663347" y="1725489"/>
            <a:ext cx="3618227" cy="420564"/>
          </a:xfrm>
          <a:prstGeom prst="rect">
            <a:avLst/>
          </a:prstGeom>
          <a:noFill/>
        </p:spPr>
        <p:txBody>
          <a:bodyPr wrap="square" rtlCol="0">
            <a:spAutoFit/>
          </a:bodyPr>
          <a:lstStyle/>
          <a:p>
            <a:r>
              <a:rPr lang="en-US" sz="2133" dirty="0">
                <a:gradFill>
                  <a:gsLst>
                    <a:gs pos="13000">
                      <a:srgbClr val="71DAFF"/>
                    </a:gs>
                    <a:gs pos="35000">
                      <a:schemeClr val="accent5">
                        <a:lumMod val="0"/>
                        <a:lumOff val="100000"/>
                      </a:schemeClr>
                    </a:gs>
                    <a:gs pos="51000">
                      <a:srgbClr val="71DAFF"/>
                    </a:gs>
                  </a:gsLst>
                  <a:path path="circle">
                    <a:fillToRect l="50000" t="-80000" r="50000" b="180000"/>
                  </a:path>
                </a:gradFill>
                <a:latin typeface="Copperplate Gothic Bold" panose="020E0705020206020404" pitchFamily="34" charset="0"/>
                <a:ea typeface="Roboto" panose="02000000000000000000" pitchFamily="2" charset="0"/>
                <a:cs typeface="Roboto" panose="02000000000000000000" pitchFamily="2" charset="0"/>
              </a:rPr>
              <a:t>Richard </a:t>
            </a:r>
            <a:r>
              <a:rPr lang="en-US" sz="2133" dirty="0" err="1">
                <a:gradFill>
                  <a:gsLst>
                    <a:gs pos="13000">
                      <a:srgbClr val="71DAFF"/>
                    </a:gs>
                    <a:gs pos="35000">
                      <a:schemeClr val="accent5">
                        <a:lumMod val="0"/>
                        <a:lumOff val="100000"/>
                      </a:schemeClr>
                    </a:gs>
                    <a:gs pos="51000">
                      <a:srgbClr val="71DAFF"/>
                    </a:gs>
                  </a:gsLst>
                  <a:path path="circle">
                    <a:fillToRect l="50000" t="-80000" r="50000" b="180000"/>
                  </a:path>
                </a:gradFill>
                <a:latin typeface="Copperplate Gothic Bold" panose="020E0705020206020404" pitchFamily="34" charset="0"/>
                <a:ea typeface="Roboto" panose="02000000000000000000" pitchFamily="2" charset="0"/>
                <a:cs typeface="Roboto" panose="02000000000000000000" pitchFamily="2" charset="0"/>
              </a:rPr>
              <a:t>Nicholes</a:t>
            </a:r>
            <a:r>
              <a:rPr lang="en-US" sz="2133" dirty="0">
                <a:gradFill>
                  <a:gsLst>
                    <a:gs pos="13000">
                      <a:srgbClr val="71DAFF"/>
                    </a:gs>
                    <a:gs pos="35000">
                      <a:schemeClr val="accent5">
                        <a:lumMod val="0"/>
                        <a:lumOff val="100000"/>
                      </a:schemeClr>
                    </a:gs>
                    <a:gs pos="51000">
                      <a:srgbClr val="71DAFF"/>
                    </a:gs>
                  </a:gsLst>
                  <a:path path="circle">
                    <a:fillToRect l="50000" t="-80000" r="50000" b="180000"/>
                  </a:path>
                </a:gradFill>
                <a:latin typeface="Copperplate Gothic Bold" panose="020E0705020206020404" pitchFamily="34" charset="0"/>
                <a:ea typeface="Roboto" panose="02000000000000000000" pitchFamily="2" charset="0"/>
                <a:cs typeface="Roboto" panose="02000000000000000000" pitchFamily="2" charset="0"/>
              </a:rPr>
              <a:t> M</a:t>
            </a:r>
          </a:p>
        </p:txBody>
      </p:sp>
      <p:pic>
        <p:nvPicPr>
          <p:cNvPr id="8194" name="Picture 2">
            <a:extLst>
              <a:ext uri="{FF2B5EF4-FFF2-40B4-BE49-F238E27FC236}">
                <a16:creationId xmlns:a16="http://schemas.microsoft.com/office/drawing/2014/main" id="{0F96D2BA-E203-2B05-A4F9-DD833B7FCD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92394" y="1612951"/>
            <a:ext cx="5904593" cy="3852116"/>
          </a:xfrm>
          <a:prstGeom prst="rect">
            <a:avLst/>
          </a:prstGeom>
          <a:noFill/>
          <a:effectLst>
            <a:softEdge rad="101600"/>
          </a:effectLst>
          <a:extLst>
            <a:ext uri="{909E8E84-426E-40DD-AFC4-6F175D3DCCD1}">
              <a14:hiddenFill xmlns:a14="http://schemas.microsoft.com/office/drawing/2010/main">
                <a:solidFill>
                  <a:srgbClr val="FFFFFF"/>
                </a:solidFill>
              </a14:hiddenFill>
            </a:ext>
          </a:extLst>
        </p:spPr>
      </p:pic>
      <p:cxnSp>
        <p:nvCxnSpPr>
          <p:cNvPr id="8" name="Straight Connector 7">
            <a:extLst>
              <a:ext uri="{FF2B5EF4-FFF2-40B4-BE49-F238E27FC236}">
                <a16:creationId xmlns:a16="http://schemas.microsoft.com/office/drawing/2014/main" id="{D08E7F02-C9C7-8B1C-5FCE-E3B4EE428E30}"/>
              </a:ext>
            </a:extLst>
          </p:cNvPr>
          <p:cNvCxnSpPr/>
          <p:nvPr/>
        </p:nvCxnSpPr>
        <p:spPr>
          <a:xfrm>
            <a:off x="4467146" y="864475"/>
            <a:ext cx="2646887" cy="0"/>
          </a:xfrm>
          <a:prstGeom prst="line">
            <a:avLst/>
          </a:prstGeom>
          <a:ln w="25400">
            <a:gradFill flip="none" rotWithShape="1">
              <a:gsLst>
                <a:gs pos="13000">
                  <a:schemeClr val="accent5">
                    <a:lumMod val="0"/>
                    <a:lumOff val="100000"/>
                  </a:schemeClr>
                </a:gs>
                <a:gs pos="35000">
                  <a:schemeClr val="accent5">
                    <a:lumMod val="0"/>
                    <a:lumOff val="100000"/>
                  </a:schemeClr>
                </a:gs>
                <a:gs pos="55000">
                  <a:schemeClr val="accent5">
                    <a:lumMod val="100000"/>
                  </a:schemeClr>
                </a:gs>
              </a:gsLst>
              <a:path path="circle">
                <a:fillToRect l="50000" t="-80000" r="50000" b="180000"/>
              </a:path>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51377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tx1">
                <a:lumMod val="65000"/>
                <a:lumOff val="35000"/>
              </a:schemeClr>
            </a:gs>
            <a:gs pos="6000">
              <a:schemeClr val="tx1">
                <a:lumMod val="75000"/>
                <a:lumOff val="25000"/>
              </a:schemeClr>
            </a:gs>
            <a:gs pos="61000">
              <a:schemeClr val="tx1"/>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4" name="Image 1" descr="preencoded.png"/>
          <p:cNvPicPr>
            <a:picLocks noChangeAspect="1"/>
          </p:cNvPicPr>
          <p:nvPr/>
        </p:nvPicPr>
        <p:blipFill>
          <a:blip r:embed="rId3"/>
          <a:stretch>
            <a:fillRect/>
          </a:stretch>
        </p:blipFill>
        <p:spPr>
          <a:xfrm>
            <a:off x="0" y="0"/>
            <a:ext cx="4572000" cy="6858000"/>
          </a:xfrm>
          <a:prstGeom prst="rect">
            <a:avLst/>
          </a:prstGeom>
        </p:spPr>
      </p:pic>
      <p:sp>
        <p:nvSpPr>
          <p:cNvPr id="5" name="Text 1"/>
          <p:cNvSpPr/>
          <p:nvPr/>
        </p:nvSpPr>
        <p:spPr>
          <a:xfrm>
            <a:off x="5266333" y="1156693"/>
            <a:ext cx="3703241" cy="578644"/>
          </a:xfrm>
          <a:prstGeom prst="rect">
            <a:avLst/>
          </a:prstGeom>
          <a:noFill/>
          <a:ln/>
        </p:spPr>
        <p:txBody>
          <a:bodyPr wrap="none" rtlCol="0" anchor="t"/>
          <a:lstStyle/>
          <a:p>
            <a:pPr>
              <a:lnSpc>
                <a:spcPts val="4556"/>
              </a:lnSpc>
            </a:pPr>
            <a:r>
              <a:rPr lang="en-US" sz="3645" b="1" dirty="0">
                <a:solidFill>
                  <a:schemeClr val="bg1"/>
                </a:solidFill>
                <a:latin typeface="Crimson Pro" pitchFamily="34" charset="0"/>
                <a:ea typeface="Crimson Pro" pitchFamily="34" charset="-122"/>
                <a:cs typeface="Crimson Pro" pitchFamily="34" charset="-120"/>
              </a:rPr>
              <a:t> NumPy</a:t>
            </a:r>
            <a:endParaRPr lang="en-US" sz="3645" dirty="0">
              <a:solidFill>
                <a:schemeClr val="bg1"/>
              </a:solidFill>
            </a:endParaRPr>
          </a:p>
        </p:txBody>
      </p:sp>
      <p:sp>
        <p:nvSpPr>
          <p:cNvPr id="6" name="Text 2"/>
          <p:cNvSpPr/>
          <p:nvPr/>
        </p:nvSpPr>
        <p:spPr>
          <a:xfrm>
            <a:off x="5562501" y="2013050"/>
            <a:ext cx="5935167" cy="592336"/>
          </a:xfrm>
          <a:prstGeom prst="rect">
            <a:avLst/>
          </a:prstGeom>
          <a:noFill/>
          <a:ln/>
        </p:spPr>
        <p:txBody>
          <a:bodyPr wrap="square" rtlCol="0" anchor="t"/>
          <a:lstStyle/>
          <a:p>
            <a:pPr marL="285739" indent="-285739">
              <a:lnSpc>
                <a:spcPts val="2332"/>
              </a:lnSpc>
              <a:buSzPct val="100000"/>
              <a:buChar char="•"/>
            </a:pPr>
            <a:r>
              <a:rPr lang="en-US" sz="1458" b="1" dirty="0">
                <a:solidFill>
                  <a:schemeClr val="bg1"/>
                </a:solidFill>
                <a:latin typeface="Open Sans" pitchFamily="34" charset="0"/>
                <a:ea typeface="Open Sans" pitchFamily="34" charset="-122"/>
                <a:cs typeface="Open Sans" pitchFamily="34" charset="-120"/>
              </a:rPr>
              <a:t>Data Loading</a:t>
            </a:r>
            <a:r>
              <a:rPr lang="en-US" sz="1458" dirty="0">
                <a:solidFill>
                  <a:schemeClr val="bg1"/>
                </a:solidFill>
                <a:latin typeface="Open Sans" pitchFamily="34" charset="0"/>
                <a:ea typeface="Open Sans" pitchFamily="34" charset="-122"/>
                <a:cs typeface="Open Sans" pitchFamily="34" charset="-120"/>
              </a:rPr>
              <a:t>: NumPy aids in reading and handling datasets from various file formats.</a:t>
            </a:r>
            <a:endParaRPr lang="en-US" sz="1458" dirty="0">
              <a:solidFill>
                <a:schemeClr val="bg1"/>
              </a:solidFill>
            </a:endParaRPr>
          </a:p>
        </p:txBody>
      </p:sp>
      <p:sp>
        <p:nvSpPr>
          <p:cNvPr id="7" name="Text 3"/>
          <p:cNvSpPr/>
          <p:nvPr/>
        </p:nvSpPr>
        <p:spPr>
          <a:xfrm>
            <a:off x="5562501" y="2679403"/>
            <a:ext cx="5935167" cy="592336"/>
          </a:xfrm>
          <a:prstGeom prst="rect">
            <a:avLst/>
          </a:prstGeom>
          <a:noFill/>
          <a:ln/>
        </p:spPr>
        <p:txBody>
          <a:bodyPr wrap="square" rtlCol="0" anchor="t"/>
          <a:lstStyle/>
          <a:p>
            <a:pPr marL="285739" indent="-285739">
              <a:lnSpc>
                <a:spcPts val="2332"/>
              </a:lnSpc>
              <a:buSzPct val="100000"/>
              <a:buChar char="•"/>
            </a:pPr>
            <a:r>
              <a:rPr lang="en-US" sz="1458" b="1" dirty="0">
                <a:solidFill>
                  <a:schemeClr val="bg1"/>
                </a:solidFill>
                <a:latin typeface="Open Sans" pitchFamily="34" charset="0"/>
                <a:ea typeface="Open Sans" pitchFamily="34" charset="-122"/>
                <a:cs typeface="Open Sans" pitchFamily="34" charset="-120"/>
              </a:rPr>
              <a:t>Data Preparation</a:t>
            </a:r>
            <a:r>
              <a:rPr lang="en-US" sz="1458" dirty="0">
                <a:solidFill>
                  <a:schemeClr val="bg1"/>
                </a:solidFill>
                <a:latin typeface="Open Sans" pitchFamily="34" charset="0"/>
                <a:ea typeface="Open Sans" pitchFamily="34" charset="-122"/>
                <a:cs typeface="Open Sans" pitchFamily="34" charset="-120"/>
              </a:rPr>
              <a:t>: It assists in cleaning, normalizing, and converting data types.</a:t>
            </a:r>
            <a:endParaRPr lang="en-US" sz="1458" dirty="0">
              <a:solidFill>
                <a:schemeClr val="bg1"/>
              </a:solidFill>
            </a:endParaRPr>
          </a:p>
        </p:txBody>
      </p:sp>
      <p:sp>
        <p:nvSpPr>
          <p:cNvPr id="8" name="Text 4"/>
          <p:cNvSpPr/>
          <p:nvPr/>
        </p:nvSpPr>
        <p:spPr>
          <a:xfrm>
            <a:off x="5562501" y="3345756"/>
            <a:ext cx="5935167" cy="592336"/>
          </a:xfrm>
          <a:prstGeom prst="rect">
            <a:avLst/>
          </a:prstGeom>
          <a:noFill/>
          <a:ln/>
        </p:spPr>
        <p:txBody>
          <a:bodyPr wrap="square" rtlCol="0" anchor="t"/>
          <a:lstStyle/>
          <a:p>
            <a:pPr marL="285739" indent="-285739">
              <a:lnSpc>
                <a:spcPts val="2332"/>
              </a:lnSpc>
              <a:buSzPct val="100000"/>
              <a:buChar char="•"/>
            </a:pPr>
            <a:r>
              <a:rPr lang="en-US" sz="1458" b="1" dirty="0">
                <a:solidFill>
                  <a:schemeClr val="bg1"/>
                </a:solidFill>
                <a:latin typeface="Open Sans" pitchFamily="34" charset="0"/>
                <a:ea typeface="Open Sans" pitchFamily="34" charset="-122"/>
                <a:cs typeface="Open Sans" pitchFamily="34" charset="-120"/>
              </a:rPr>
              <a:t>Data Exploration</a:t>
            </a:r>
            <a:r>
              <a:rPr lang="en-US" sz="1458" dirty="0">
                <a:solidFill>
                  <a:schemeClr val="bg1"/>
                </a:solidFill>
                <a:latin typeface="Open Sans" pitchFamily="34" charset="0"/>
                <a:ea typeface="Open Sans" pitchFamily="34" charset="-122"/>
                <a:cs typeface="Open Sans" pitchFamily="34" charset="-120"/>
              </a:rPr>
              <a:t>: NumPy calculates statistics, revealing insights into transportation data.</a:t>
            </a:r>
            <a:endParaRPr lang="en-US" sz="1458" dirty="0">
              <a:solidFill>
                <a:schemeClr val="bg1"/>
              </a:solidFill>
            </a:endParaRPr>
          </a:p>
        </p:txBody>
      </p:sp>
      <p:sp>
        <p:nvSpPr>
          <p:cNvPr id="9" name="Text 5"/>
          <p:cNvSpPr/>
          <p:nvPr/>
        </p:nvSpPr>
        <p:spPr>
          <a:xfrm>
            <a:off x="5562501" y="4012108"/>
            <a:ext cx="5935167" cy="1184672"/>
          </a:xfrm>
          <a:prstGeom prst="rect">
            <a:avLst/>
          </a:prstGeom>
          <a:noFill/>
          <a:ln/>
        </p:spPr>
        <p:txBody>
          <a:bodyPr wrap="square" rtlCol="0" anchor="t"/>
          <a:lstStyle/>
          <a:p>
            <a:pPr marL="285739" indent="-285739">
              <a:lnSpc>
                <a:spcPts val="2332"/>
              </a:lnSpc>
              <a:buSzPct val="100000"/>
              <a:buChar char="•"/>
            </a:pPr>
            <a:r>
              <a:rPr lang="en-US" sz="1458" b="1" dirty="0">
                <a:solidFill>
                  <a:schemeClr val="bg1"/>
                </a:solidFill>
                <a:latin typeface="Open Sans" pitchFamily="34" charset="0"/>
                <a:ea typeface="Open Sans" pitchFamily="34" charset="-122"/>
                <a:cs typeface="Open Sans" pitchFamily="34" charset="-120"/>
              </a:rPr>
              <a:t>Numerical Operations</a:t>
            </a:r>
            <a:r>
              <a:rPr lang="en-US" sz="1458" dirty="0">
                <a:solidFill>
                  <a:schemeClr val="bg1"/>
                </a:solidFill>
                <a:latin typeface="Open Sans" pitchFamily="34" charset="0"/>
                <a:ea typeface="Open Sans" pitchFamily="34" charset="-122"/>
                <a:cs typeface="Open Sans" pitchFamily="34" charset="-120"/>
              </a:rPr>
              <a:t>: Efficient element-wise operations, aggregations, and calculations are easily performed.
The above operations are processed in the adjacent screenshot. </a:t>
            </a:r>
            <a:endParaRPr lang="en-US" sz="1458" dirty="0">
              <a:solidFill>
                <a:schemeClr val="bg1"/>
              </a:solidFill>
            </a:endParaRPr>
          </a:p>
        </p:txBody>
      </p:sp>
      <p:sp>
        <p:nvSpPr>
          <p:cNvPr id="10" name="Text 6"/>
          <p:cNvSpPr/>
          <p:nvPr/>
        </p:nvSpPr>
        <p:spPr>
          <a:xfrm>
            <a:off x="5266333" y="5405041"/>
            <a:ext cx="6231334" cy="296168"/>
          </a:xfrm>
          <a:prstGeom prst="rect">
            <a:avLst/>
          </a:prstGeom>
          <a:noFill/>
          <a:ln/>
        </p:spPr>
        <p:txBody>
          <a:bodyPr wrap="none" rtlCol="0" anchor="t"/>
          <a:lstStyle/>
          <a:p>
            <a:pPr>
              <a:lnSpc>
                <a:spcPts val="2332"/>
              </a:lnSpc>
            </a:pPr>
            <a:endParaRPr lang="en-US" sz="1458" dirty="0">
              <a:solidFill>
                <a:schemeClr val="bg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shadeToTitle="1">
        <a:gradFill flip="none" rotWithShape="1">
          <a:gsLst>
            <a:gs pos="0">
              <a:schemeClr val="tx1">
                <a:lumMod val="65000"/>
                <a:lumOff val="35000"/>
              </a:schemeClr>
            </a:gs>
            <a:gs pos="21000">
              <a:schemeClr val="tx1">
                <a:lumMod val="75000"/>
                <a:lumOff val="25000"/>
              </a:schemeClr>
            </a:gs>
            <a:gs pos="100000">
              <a:schemeClr val="tx1"/>
            </a:gs>
          </a:gsLst>
          <a:path path="shape">
            <a:fillToRect l="50000" t="50000" r="50000" b="50000"/>
          </a:path>
          <a:tileRect/>
        </a:gradFill>
        <a:effectLst/>
      </p:bgPr>
    </p:bg>
    <p:spTree>
      <p:nvGrpSpPr>
        <p:cNvPr id="1" name=""/>
        <p:cNvGrpSpPr/>
        <p:nvPr/>
      </p:nvGrpSpPr>
      <p:grpSpPr>
        <a:xfrm>
          <a:off x="0" y="0"/>
          <a:ext cx="0" cy="0"/>
          <a:chOff x="0" y="0"/>
          <a:chExt cx="0" cy="0"/>
        </a:xfrm>
      </p:grpSpPr>
      <p:sp>
        <p:nvSpPr>
          <p:cNvPr id="5" name="Text 1"/>
          <p:cNvSpPr/>
          <p:nvPr/>
        </p:nvSpPr>
        <p:spPr>
          <a:xfrm>
            <a:off x="162347" y="939404"/>
            <a:ext cx="3703241" cy="578644"/>
          </a:xfrm>
          <a:prstGeom prst="rect">
            <a:avLst/>
          </a:prstGeom>
          <a:noFill/>
          <a:ln/>
        </p:spPr>
        <p:txBody>
          <a:bodyPr wrap="none" rtlCol="0" anchor="t"/>
          <a:lstStyle/>
          <a:p>
            <a:pPr>
              <a:lnSpc>
                <a:spcPts val="4556"/>
              </a:lnSpc>
            </a:pPr>
            <a:r>
              <a:rPr lang="en-US" sz="3645" b="1" dirty="0">
                <a:solidFill>
                  <a:schemeClr val="bg1"/>
                </a:solidFill>
                <a:latin typeface="Crimson Pro" pitchFamily="34" charset="0"/>
                <a:ea typeface="Crimson Pro" pitchFamily="34" charset="-122"/>
                <a:cs typeface="Crimson Pro" pitchFamily="34" charset="-120"/>
              </a:rPr>
              <a:t>Pandas</a:t>
            </a:r>
            <a:endParaRPr lang="en-US" sz="3645" dirty="0">
              <a:solidFill>
                <a:schemeClr val="bg1"/>
              </a:solidFill>
            </a:endParaRPr>
          </a:p>
        </p:txBody>
      </p:sp>
      <p:sp>
        <p:nvSpPr>
          <p:cNvPr id="6" name="Text 2"/>
          <p:cNvSpPr/>
          <p:nvPr/>
        </p:nvSpPr>
        <p:spPr>
          <a:xfrm>
            <a:off x="509484" y="1969096"/>
            <a:ext cx="5935167" cy="888504"/>
          </a:xfrm>
          <a:prstGeom prst="rect">
            <a:avLst/>
          </a:prstGeom>
          <a:noFill/>
          <a:ln/>
        </p:spPr>
        <p:txBody>
          <a:bodyPr wrap="square" rtlCol="0" anchor="t"/>
          <a:lstStyle/>
          <a:p>
            <a:pPr marL="285739" indent="-285739">
              <a:lnSpc>
                <a:spcPts val="2332"/>
              </a:lnSpc>
              <a:buSzPct val="100000"/>
              <a:buChar char="•"/>
            </a:pPr>
            <a:r>
              <a:rPr lang="en-US" sz="1458" b="1" dirty="0">
                <a:solidFill>
                  <a:schemeClr val="bg1"/>
                </a:solidFill>
                <a:latin typeface="Open Sans" pitchFamily="34" charset="0"/>
                <a:ea typeface="Open Sans" pitchFamily="34" charset="-122"/>
                <a:cs typeface="Open Sans" pitchFamily="34" charset="-120"/>
              </a:rPr>
              <a:t>Data Import</a:t>
            </a:r>
            <a:r>
              <a:rPr lang="en-US" sz="1458" dirty="0">
                <a:solidFill>
                  <a:schemeClr val="bg1"/>
                </a:solidFill>
                <a:latin typeface="Open Sans" pitchFamily="34" charset="0"/>
                <a:ea typeface="Open Sans" pitchFamily="34" charset="-122"/>
                <a:cs typeface="Open Sans" pitchFamily="34" charset="-120"/>
              </a:rPr>
              <a:t>: Pandas reads transportation datasets from various formats such as CSV, Excel, SQL databases, or web sources, into DataFrame structures.</a:t>
            </a:r>
            <a:endParaRPr lang="en-US" sz="1458" dirty="0">
              <a:solidFill>
                <a:schemeClr val="bg1"/>
              </a:solidFill>
            </a:endParaRPr>
          </a:p>
        </p:txBody>
      </p:sp>
      <p:sp>
        <p:nvSpPr>
          <p:cNvPr id="7" name="Text 3"/>
          <p:cNvSpPr/>
          <p:nvPr/>
        </p:nvSpPr>
        <p:spPr>
          <a:xfrm>
            <a:off x="509484" y="2931617"/>
            <a:ext cx="6287377" cy="888504"/>
          </a:xfrm>
          <a:prstGeom prst="rect">
            <a:avLst/>
          </a:prstGeom>
          <a:noFill/>
          <a:ln/>
        </p:spPr>
        <p:txBody>
          <a:bodyPr wrap="square" rtlCol="0" anchor="t"/>
          <a:lstStyle/>
          <a:p>
            <a:pPr marL="285739" indent="-285739">
              <a:lnSpc>
                <a:spcPts val="2332"/>
              </a:lnSpc>
              <a:buSzPct val="100000"/>
              <a:buChar char="•"/>
            </a:pPr>
            <a:r>
              <a:rPr lang="en-US" sz="1458" b="1" dirty="0">
                <a:solidFill>
                  <a:schemeClr val="bg1"/>
                </a:solidFill>
                <a:latin typeface="Open Sans" pitchFamily="34" charset="0"/>
                <a:ea typeface="Open Sans" pitchFamily="34" charset="-122"/>
                <a:cs typeface="Open Sans" pitchFamily="34" charset="-120"/>
              </a:rPr>
              <a:t>Data Exploration</a:t>
            </a:r>
            <a:r>
              <a:rPr lang="en-US" sz="1458" dirty="0">
                <a:solidFill>
                  <a:schemeClr val="bg1"/>
                </a:solidFill>
                <a:latin typeface="Open Sans" pitchFamily="34" charset="0"/>
                <a:ea typeface="Open Sans" pitchFamily="34" charset="-122"/>
                <a:cs typeface="Open Sans" pitchFamily="34" charset="-120"/>
              </a:rPr>
              <a:t>: Pandas provides tools for exploring and summarizing data, including methods for checking basic statistics, identifying missing values, and understanding data distributions.</a:t>
            </a:r>
            <a:endParaRPr lang="en-US" sz="1458" dirty="0">
              <a:solidFill>
                <a:schemeClr val="bg1"/>
              </a:solidFill>
            </a:endParaRPr>
          </a:p>
        </p:txBody>
      </p:sp>
      <p:sp>
        <p:nvSpPr>
          <p:cNvPr id="8" name="Text 4"/>
          <p:cNvSpPr/>
          <p:nvPr/>
        </p:nvSpPr>
        <p:spPr>
          <a:xfrm>
            <a:off x="509484" y="3894138"/>
            <a:ext cx="5935167" cy="592336"/>
          </a:xfrm>
          <a:prstGeom prst="rect">
            <a:avLst/>
          </a:prstGeom>
          <a:noFill/>
          <a:ln/>
        </p:spPr>
        <p:txBody>
          <a:bodyPr wrap="square" rtlCol="0" anchor="t"/>
          <a:lstStyle/>
          <a:p>
            <a:pPr marL="285739" indent="-285739">
              <a:lnSpc>
                <a:spcPts val="2332"/>
              </a:lnSpc>
              <a:buSzPct val="100000"/>
              <a:buChar char="•"/>
            </a:pPr>
            <a:r>
              <a:rPr lang="en-US" sz="1458" b="1" dirty="0">
                <a:solidFill>
                  <a:schemeClr val="bg1"/>
                </a:solidFill>
                <a:latin typeface="Open Sans" pitchFamily="34" charset="0"/>
                <a:ea typeface="Open Sans" pitchFamily="34" charset="-122"/>
                <a:cs typeface="Open Sans" pitchFamily="34" charset="-120"/>
              </a:rPr>
              <a:t>Data Manipulation</a:t>
            </a:r>
            <a:r>
              <a:rPr lang="en-US" sz="1458" dirty="0">
                <a:solidFill>
                  <a:schemeClr val="bg1"/>
                </a:solidFill>
                <a:latin typeface="Open Sans" pitchFamily="34" charset="0"/>
                <a:ea typeface="Open Sans" pitchFamily="34" charset="-122"/>
                <a:cs typeface="Open Sans" pitchFamily="34" charset="-120"/>
              </a:rPr>
              <a:t>: Pandas filters, selects, merges, and reshapes data efficiently.</a:t>
            </a:r>
            <a:endParaRPr lang="en-US" sz="1458" dirty="0">
              <a:solidFill>
                <a:schemeClr val="bg1"/>
              </a:solidFill>
            </a:endParaRPr>
          </a:p>
        </p:txBody>
      </p:sp>
      <p:sp>
        <p:nvSpPr>
          <p:cNvPr id="9" name="Text 5"/>
          <p:cNvSpPr/>
          <p:nvPr/>
        </p:nvSpPr>
        <p:spPr>
          <a:xfrm>
            <a:off x="509484" y="4560491"/>
            <a:ext cx="5935167" cy="592336"/>
          </a:xfrm>
          <a:prstGeom prst="rect">
            <a:avLst/>
          </a:prstGeom>
          <a:noFill/>
          <a:ln/>
        </p:spPr>
        <p:txBody>
          <a:bodyPr wrap="square" rtlCol="0" anchor="t"/>
          <a:lstStyle/>
          <a:p>
            <a:pPr marL="285739" indent="-285739">
              <a:lnSpc>
                <a:spcPts val="2332"/>
              </a:lnSpc>
              <a:buSzPct val="100000"/>
              <a:buChar char="•"/>
            </a:pPr>
            <a:r>
              <a:rPr lang="en-US" sz="1458" b="1" dirty="0">
                <a:solidFill>
                  <a:schemeClr val="bg1"/>
                </a:solidFill>
                <a:latin typeface="Open Sans" pitchFamily="34" charset="0"/>
                <a:ea typeface="Open Sans" pitchFamily="34" charset="-122"/>
                <a:cs typeface="Open Sans" pitchFamily="34" charset="-120"/>
              </a:rPr>
              <a:t>Time Series Analysis</a:t>
            </a:r>
            <a:r>
              <a:rPr lang="en-US" sz="1458" dirty="0">
                <a:solidFill>
                  <a:schemeClr val="bg1"/>
                </a:solidFill>
                <a:latin typeface="Open Sans" pitchFamily="34" charset="0"/>
                <a:ea typeface="Open Sans" pitchFamily="34" charset="-122"/>
                <a:cs typeface="Open Sans" pitchFamily="34" charset="-120"/>
              </a:rPr>
              <a:t>: Supports analysis of time-related trends in transportation data.</a:t>
            </a:r>
            <a:endParaRPr lang="en-US" sz="1458" dirty="0">
              <a:solidFill>
                <a:schemeClr val="bg1"/>
              </a:solidFill>
            </a:endParaRPr>
          </a:p>
        </p:txBody>
      </p:sp>
      <p:sp>
        <p:nvSpPr>
          <p:cNvPr id="10" name="Text 6"/>
          <p:cNvSpPr/>
          <p:nvPr/>
        </p:nvSpPr>
        <p:spPr>
          <a:xfrm>
            <a:off x="694333" y="5152827"/>
            <a:ext cx="6231334" cy="296168"/>
          </a:xfrm>
          <a:prstGeom prst="rect">
            <a:avLst/>
          </a:prstGeom>
          <a:noFill/>
          <a:ln/>
        </p:spPr>
        <p:txBody>
          <a:bodyPr wrap="none" rtlCol="0" anchor="t"/>
          <a:lstStyle/>
          <a:p>
            <a:pPr>
              <a:lnSpc>
                <a:spcPts val="2332"/>
              </a:lnSpc>
            </a:pPr>
            <a:endParaRPr lang="en-US" sz="1458" dirty="0"/>
          </a:p>
        </p:txBody>
      </p:sp>
      <p:pic>
        <p:nvPicPr>
          <p:cNvPr id="13" name="Picture 12">
            <a:extLst>
              <a:ext uri="{FF2B5EF4-FFF2-40B4-BE49-F238E27FC236}">
                <a16:creationId xmlns:a16="http://schemas.microsoft.com/office/drawing/2014/main" id="{7CB7F6FF-E27F-126E-473B-1D87BB5C35DA}"/>
              </a:ext>
            </a:extLst>
          </p:cNvPr>
          <p:cNvPicPr>
            <a:picLocks noChangeAspect="1"/>
          </p:cNvPicPr>
          <p:nvPr/>
        </p:nvPicPr>
        <p:blipFill>
          <a:blip r:embed="rId3"/>
          <a:stretch>
            <a:fillRect/>
          </a:stretch>
        </p:blipFill>
        <p:spPr>
          <a:xfrm>
            <a:off x="6796861" y="0"/>
            <a:ext cx="5417642" cy="685800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tx1">
                <a:lumMod val="65000"/>
                <a:lumOff val="35000"/>
              </a:schemeClr>
            </a:gs>
            <a:gs pos="33000">
              <a:schemeClr val="tx1">
                <a:lumMod val="75000"/>
                <a:lumOff val="25000"/>
              </a:schemeClr>
            </a:gs>
            <a:gs pos="84000">
              <a:schemeClr val="tx1"/>
            </a:gs>
          </a:gsLst>
          <a:path path="circle">
            <a:fillToRect t="100000" r="100000"/>
          </a:path>
          <a:tileRect l="-100000" b="-100000"/>
        </a:gradFill>
        <a:effectLst/>
      </p:bgPr>
    </p:bg>
    <p:spTree>
      <p:nvGrpSpPr>
        <p:cNvPr id="1" name=""/>
        <p:cNvGrpSpPr/>
        <p:nvPr/>
      </p:nvGrpSpPr>
      <p:grpSpPr>
        <a:xfrm>
          <a:off x="0" y="0"/>
          <a:ext cx="0" cy="0"/>
          <a:chOff x="0" y="0"/>
          <a:chExt cx="0" cy="0"/>
        </a:xfrm>
      </p:grpSpPr>
      <p:pic>
        <p:nvPicPr>
          <p:cNvPr id="4" name="Image 1" descr="preencoded.png"/>
          <p:cNvPicPr>
            <a:picLocks noChangeAspect="1"/>
          </p:cNvPicPr>
          <p:nvPr/>
        </p:nvPicPr>
        <p:blipFill>
          <a:blip r:embed="rId3"/>
          <a:stretch>
            <a:fillRect/>
          </a:stretch>
        </p:blipFill>
        <p:spPr>
          <a:xfrm>
            <a:off x="0" y="0"/>
            <a:ext cx="4572000" cy="6858000"/>
          </a:xfrm>
          <a:prstGeom prst="rect">
            <a:avLst/>
          </a:prstGeom>
        </p:spPr>
      </p:pic>
      <p:sp>
        <p:nvSpPr>
          <p:cNvPr id="5" name="Text 1"/>
          <p:cNvSpPr/>
          <p:nvPr/>
        </p:nvSpPr>
        <p:spPr>
          <a:xfrm>
            <a:off x="5266333" y="1705075"/>
            <a:ext cx="3703241" cy="578644"/>
          </a:xfrm>
          <a:prstGeom prst="rect">
            <a:avLst/>
          </a:prstGeom>
          <a:noFill/>
          <a:ln/>
        </p:spPr>
        <p:txBody>
          <a:bodyPr wrap="none" rtlCol="0" anchor="t"/>
          <a:lstStyle/>
          <a:p>
            <a:pPr>
              <a:lnSpc>
                <a:spcPts val="4556"/>
              </a:lnSpc>
            </a:pPr>
            <a:r>
              <a:rPr lang="en-US" sz="3645" b="1" dirty="0">
                <a:solidFill>
                  <a:schemeClr val="bg1"/>
                </a:solidFill>
                <a:latin typeface="Crimson Pro" pitchFamily="34" charset="0"/>
                <a:ea typeface="Crimson Pro" pitchFamily="34" charset="-122"/>
                <a:cs typeface="Crimson Pro" pitchFamily="34" charset="-120"/>
              </a:rPr>
              <a:t>Matplotlib</a:t>
            </a:r>
            <a:endParaRPr lang="en-US" sz="3645" dirty="0">
              <a:solidFill>
                <a:schemeClr val="bg1"/>
              </a:solidFill>
            </a:endParaRPr>
          </a:p>
        </p:txBody>
      </p:sp>
      <p:sp>
        <p:nvSpPr>
          <p:cNvPr id="6" name="Text 2"/>
          <p:cNvSpPr/>
          <p:nvPr/>
        </p:nvSpPr>
        <p:spPr>
          <a:xfrm>
            <a:off x="5562501" y="2561432"/>
            <a:ext cx="5935167" cy="592336"/>
          </a:xfrm>
          <a:prstGeom prst="rect">
            <a:avLst/>
          </a:prstGeom>
          <a:noFill/>
          <a:ln/>
        </p:spPr>
        <p:txBody>
          <a:bodyPr wrap="square" rtlCol="0" anchor="t"/>
          <a:lstStyle/>
          <a:p>
            <a:pPr marL="285739" indent="-285739">
              <a:lnSpc>
                <a:spcPts val="2332"/>
              </a:lnSpc>
              <a:buSzPct val="100000"/>
              <a:buChar char="•"/>
            </a:pPr>
            <a:r>
              <a:rPr lang="en-US" sz="1458" b="1" dirty="0">
                <a:solidFill>
                  <a:schemeClr val="bg1"/>
                </a:solidFill>
                <a:latin typeface="Open Sans" pitchFamily="34" charset="0"/>
                <a:ea typeface="Open Sans" pitchFamily="34" charset="-122"/>
                <a:cs typeface="Open Sans" pitchFamily="34" charset="-120"/>
              </a:rPr>
              <a:t>Data Visualization</a:t>
            </a:r>
            <a:r>
              <a:rPr lang="en-US" sz="1458" dirty="0">
                <a:solidFill>
                  <a:schemeClr val="bg1"/>
                </a:solidFill>
                <a:latin typeface="Open Sans" pitchFamily="34" charset="0"/>
                <a:ea typeface="Open Sans" pitchFamily="34" charset="-122"/>
                <a:cs typeface="Open Sans" pitchFamily="34" charset="-120"/>
              </a:rPr>
              <a:t>: Matplotlib creates diverse transportation data visualizations.</a:t>
            </a:r>
            <a:endParaRPr lang="en-US" sz="1458" dirty="0">
              <a:solidFill>
                <a:schemeClr val="bg1"/>
              </a:solidFill>
            </a:endParaRPr>
          </a:p>
        </p:txBody>
      </p:sp>
      <p:sp>
        <p:nvSpPr>
          <p:cNvPr id="7" name="Text 3"/>
          <p:cNvSpPr/>
          <p:nvPr/>
        </p:nvSpPr>
        <p:spPr>
          <a:xfrm>
            <a:off x="5562501" y="3227785"/>
            <a:ext cx="5935167" cy="592336"/>
          </a:xfrm>
          <a:prstGeom prst="rect">
            <a:avLst/>
          </a:prstGeom>
          <a:noFill/>
          <a:ln/>
        </p:spPr>
        <p:txBody>
          <a:bodyPr wrap="square" rtlCol="0" anchor="t"/>
          <a:lstStyle/>
          <a:p>
            <a:pPr marL="285739" indent="-285739">
              <a:lnSpc>
                <a:spcPts val="2332"/>
              </a:lnSpc>
              <a:buSzPct val="100000"/>
              <a:buChar char="•"/>
            </a:pPr>
            <a:r>
              <a:rPr lang="en-US" sz="1458" b="1" dirty="0">
                <a:solidFill>
                  <a:schemeClr val="bg1"/>
                </a:solidFill>
                <a:latin typeface="Open Sans" pitchFamily="34" charset="0"/>
                <a:ea typeface="Open Sans" pitchFamily="34" charset="-122"/>
                <a:cs typeface="Open Sans" pitchFamily="34" charset="-120"/>
              </a:rPr>
              <a:t>Exploratory Data Analysis(EDA)</a:t>
            </a:r>
            <a:r>
              <a:rPr lang="en-US" sz="1458" dirty="0">
                <a:solidFill>
                  <a:schemeClr val="bg1"/>
                </a:solidFill>
                <a:latin typeface="Open Sans" pitchFamily="34" charset="0"/>
                <a:ea typeface="Open Sans" pitchFamily="34" charset="-122"/>
                <a:cs typeface="Open Sans" pitchFamily="34" charset="-120"/>
              </a:rPr>
              <a:t>: Helps explore data, find trends, and detect outliers.</a:t>
            </a:r>
            <a:endParaRPr lang="en-US" sz="1458" dirty="0">
              <a:solidFill>
                <a:schemeClr val="bg1"/>
              </a:solidFill>
            </a:endParaRPr>
          </a:p>
        </p:txBody>
      </p:sp>
      <p:sp>
        <p:nvSpPr>
          <p:cNvPr id="8" name="Text 4"/>
          <p:cNvSpPr/>
          <p:nvPr/>
        </p:nvSpPr>
        <p:spPr>
          <a:xfrm>
            <a:off x="5562501" y="3894138"/>
            <a:ext cx="5935167" cy="592336"/>
          </a:xfrm>
          <a:prstGeom prst="rect">
            <a:avLst/>
          </a:prstGeom>
          <a:noFill/>
          <a:ln/>
        </p:spPr>
        <p:txBody>
          <a:bodyPr wrap="square" rtlCol="0" anchor="t"/>
          <a:lstStyle/>
          <a:p>
            <a:pPr marL="285739" indent="-285739">
              <a:lnSpc>
                <a:spcPts val="2332"/>
              </a:lnSpc>
              <a:buSzPct val="100000"/>
              <a:buChar char="•"/>
            </a:pPr>
            <a:r>
              <a:rPr lang="en-US" sz="1458" b="1" dirty="0">
                <a:solidFill>
                  <a:schemeClr val="bg1"/>
                </a:solidFill>
                <a:latin typeface="Open Sans" pitchFamily="34" charset="0"/>
                <a:ea typeface="Open Sans" pitchFamily="34" charset="-122"/>
                <a:cs typeface="Open Sans" pitchFamily="34" charset="-120"/>
              </a:rPr>
              <a:t>Performance Metrics</a:t>
            </a:r>
            <a:r>
              <a:rPr lang="en-US" sz="1458" dirty="0">
                <a:solidFill>
                  <a:schemeClr val="bg1"/>
                </a:solidFill>
                <a:latin typeface="Open Sans" pitchFamily="34" charset="0"/>
                <a:ea typeface="Open Sans" pitchFamily="34" charset="-122"/>
                <a:cs typeface="Open Sans" pitchFamily="34" charset="-120"/>
              </a:rPr>
              <a:t>: Visualizes traffic patterns and efficiency metrics.</a:t>
            </a:r>
            <a:endParaRPr lang="en-US" sz="1458" dirty="0">
              <a:solidFill>
                <a:schemeClr val="bg1"/>
              </a:solidFill>
            </a:endParaRPr>
          </a:p>
        </p:txBody>
      </p:sp>
      <p:sp>
        <p:nvSpPr>
          <p:cNvPr id="9" name="Text 5"/>
          <p:cNvSpPr/>
          <p:nvPr/>
        </p:nvSpPr>
        <p:spPr>
          <a:xfrm>
            <a:off x="5562501" y="4560491"/>
            <a:ext cx="5935167" cy="592336"/>
          </a:xfrm>
          <a:prstGeom prst="rect">
            <a:avLst/>
          </a:prstGeom>
          <a:noFill/>
          <a:ln/>
        </p:spPr>
        <p:txBody>
          <a:bodyPr wrap="square" rtlCol="0" anchor="t"/>
          <a:lstStyle/>
          <a:p>
            <a:pPr marL="285739" indent="-285739">
              <a:lnSpc>
                <a:spcPts val="2332"/>
              </a:lnSpc>
              <a:buSzPct val="100000"/>
              <a:buChar char="•"/>
            </a:pPr>
            <a:r>
              <a:rPr lang="en-US" sz="1458" b="1" dirty="0">
                <a:solidFill>
                  <a:schemeClr val="bg1"/>
                </a:solidFill>
                <a:latin typeface="Open Sans" pitchFamily="34" charset="0"/>
                <a:ea typeface="Open Sans" pitchFamily="34" charset="-122"/>
                <a:cs typeface="Open Sans" pitchFamily="34" charset="-120"/>
              </a:rPr>
              <a:t>Customization and Interactivity</a:t>
            </a:r>
            <a:r>
              <a:rPr lang="en-US" sz="1458" dirty="0">
                <a:solidFill>
                  <a:schemeClr val="bg1"/>
                </a:solidFill>
                <a:latin typeface="Open Sans" pitchFamily="34" charset="0"/>
                <a:ea typeface="Open Sans" pitchFamily="34" charset="-122"/>
                <a:cs typeface="Open Sans" pitchFamily="34" charset="-120"/>
              </a:rPr>
              <a:t>: Offers flexibility and interactivity for effective data representation.</a:t>
            </a:r>
            <a:endParaRPr lang="en-US" sz="1458" dirty="0">
              <a:solidFill>
                <a:schemeClr val="bg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a:extLst>
              <a:ext uri="{FF2B5EF4-FFF2-40B4-BE49-F238E27FC236}">
                <a16:creationId xmlns:a16="http://schemas.microsoft.com/office/drawing/2014/main" id="{39451234-3E61-6963-67E4-FE0A8BC87A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82112"/>
            <a:ext cx="6096000" cy="6075888"/>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4">
            <a:extLst>
              <a:ext uri="{FF2B5EF4-FFF2-40B4-BE49-F238E27FC236}">
                <a16:creationId xmlns:a16="http://schemas.microsoft.com/office/drawing/2014/main" id="{1E7966D3-7CDA-54C0-8B87-29BAE51F67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99606" y="782113"/>
            <a:ext cx="5892393" cy="607588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F4C562D9-A155-45AE-4F8F-FB452D69308F}"/>
              </a:ext>
            </a:extLst>
          </p:cNvPr>
          <p:cNvSpPr txBox="1"/>
          <p:nvPr/>
        </p:nvSpPr>
        <p:spPr>
          <a:xfrm>
            <a:off x="1" y="171294"/>
            <a:ext cx="5077967" cy="584775"/>
          </a:xfrm>
          <a:prstGeom prst="rect">
            <a:avLst/>
          </a:prstGeom>
          <a:noFill/>
        </p:spPr>
        <p:txBody>
          <a:bodyPr wrap="square" rtlCol="0">
            <a:spAutoFit/>
          </a:bodyPr>
          <a:lstStyle/>
          <a:p>
            <a:r>
              <a:rPr lang="en-US" sz="3200" dirty="0">
                <a:gradFill>
                  <a:gsLst>
                    <a:gs pos="13000">
                      <a:schemeClr val="accent5">
                        <a:lumMod val="0"/>
                        <a:lumOff val="100000"/>
                      </a:schemeClr>
                    </a:gs>
                    <a:gs pos="35000">
                      <a:schemeClr val="accent5">
                        <a:lumMod val="0"/>
                        <a:lumOff val="100000"/>
                      </a:schemeClr>
                    </a:gs>
                    <a:gs pos="55000">
                      <a:srgbClr val="71DAFF"/>
                    </a:gs>
                  </a:gsLst>
                  <a:path path="circle">
                    <a:fillToRect l="50000" t="-80000" r="50000" b="180000"/>
                  </a:path>
                </a:gradFill>
                <a:latin typeface="Poppins" panose="00000500000000000000" pitchFamily="2" charset="0"/>
                <a:cs typeface="Poppins" panose="00000500000000000000" pitchFamily="2" charset="0"/>
              </a:rPr>
              <a:t>White Grid :</a:t>
            </a:r>
            <a:endParaRPr lang="en-US" sz="2400" dirty="0">
              <a:gradFill>
                <a:gsLst>
                  <a:gs pos="13000">
                    <a:schemeClr val="accent5">
                      <a:lumMod val="0"/>
                      <a:lumOff val="100000"/>
                    </a:schemeClr>
                  </a:gs>
                  <a:gs pos="35000">
                    <a:schemeClr val="accent5">
                      <a:lumMod val="0"/>
                      <a:lumOff val="100000"/>
                    </a:schemeClr>
                  </a:gs>
                  <a:gs pos="55000">
                    <a:srgbClr val="71DAFF"/>
                  </a:gs>
                </a:gsLst>
                <a:path path="circle">
                  <a:fillToRect l="50000" t="-80000" r="50000" b="180000"/>
                </a:path>
              </a:gradFill>
              <a:latin typeface="Poppins" panose="00000500000000000000" pitchFamily="2" charset="0"/>
              <a:cs typeface="Poppins" panose="00000500000000000000" pitchFamily="2" charset="0"/>
            </a:endParaRPr>
          </a:p>
        </p:txBody>
      </p:sp>
      <p:sp>
        <p:nvSpPr>
          <p:cNvPr id="4" name="TextBox 3">
            <a:extLst>
              <a:ext uri="{FF2B5EF4-FFF2-40B4-BE49-F238E27FC236}">
                <a16:creationId xmlns:a16="http://schemas.microsoft.com/office/drawing/2014/main" id="{56CEC43E-E9F2-AF5F-478D-4D3DAFC69008}"/>
              </a:ext>
            </a:extLst>
          </p:cNvPr>
          <p:cNvSpPr txBox="1"/>
          <p:nvPr/>
        </p:nvSpPr>
        <p:spPr>
          <a:xfrm>
            <a:off x="6299606" y="153555"/>
            <a:ext cx="5497381" cy="584775"/>
          </a:xfrm>
          <a:prstGeom prst="rect">
            <a:avLst/>
          </a:prstGeom>
          <a:noFill/>
        </p:spPr>
        <p:txBody>
          <a:bodyPr wrap="square" rtlCol="0">
            <a:spAutoFit/>
          </a:bodyPr>
          <a:lstStyle/>
          <a:p>
            <a:r>
              <a:rPr lang="en-US" sz="3200" dirty="0">
                <a:gradFill>
                  <a:gsLst>
                    <a:gs pos="13000">
                      <a:schemeClr val="accent5">
                        <a:lumMod val="0"/>
                        <a:lumOff val="100000"/>
                      </a:schemeClr>
                    </a:gs>
                    <a:gs pos="35000">
                      <a:schemeClr val="accent5">
                        <a:lumMod val="0"/>
                        <a:lumOff val="100000"/>
                      </a:schemeClr>
                    </a:gs>
                    <a:gs pos="55000">
                      <a:srgbClr val="71DAFF"/>
                    </a:gs>
                  </a:gsLst>
                  <a:path path="circle">
                    <a:fillToRect l="50000" t="-80000" r="50000" b="180000"/>
                  </a:path>
                </a:gradFill>
                <a:latin typeface="Poppins" panose="00000500000000000000" pitchFamily="2" charset="0"/>
                <a:cs typeface="Poppins" panose="00000500000000000000" pitchFamily="2" charset="0"/>
              </a:rPr>
              <a:t>Heatmap :</a:t>
            </a:r>
          </a:p>
        </p:txBody>
      </p:sp>
    </p:spTree>
    <p:extLst>
      <p:ext uri="{BB962C8B-B14F-4D97-AF65-F5344CB8AC3E}">
        <p14:creationId xmlns:p14="http://schemas.microsoft.com/office/powerpoint/2010/main" val="829082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tx1">
                <a:lumMod val="65000"/>
                <a:lumOff val="35000"/>
              </a:schemeClr>
            </a:gs>
            <a:gs pos="18000">
              <a:schemeClr val="tx1">
                <a:lumMod val="75000"/>
                <a:lumOff val="25000"/>
              </a:schemeClr>
            </a:gs>
            <a:gs pos="78000">
              <a:schemeClr val="tx1"/>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Text 2">
            <a:extLst>
              <a:ext uri="{FF2B5EF4-FFF2-40B4-BE49-F238E27FC236}">
                <a16:creationId xmlns:a16="http://schemas.microsoft.com/office/drawing/2014/main" id="{2F984A26-2493-C175-2A47-4C0081749E52}"/>
              </a:ext>
            </a:extLst>
          </p:cNvPr>
          <p:cNvSpPr/>
          <p:nvPr/>
        </p:nvSpPr>
        <p:spPr>
          <a:xfrm>
            <a:off x="992965" y="344658"/>
            <a:ext cx="7071360" cy="694373"/>
          </a:xfrm>
          <a:prstGeom prst="rect">
            <a:avLst/>
          </a:prstGeom>
          <a:noFill/>
          <a:ln/>
        </p:spPr>
        <p:txBody>
          <a:bodyPr wrap="none" rtlCol="0" anchor="t"/>
          <a:lstStyle/>
          <a:p>
            <a:pPr marL="0" indent="0">
              <a:lnSpc>
                <a:spcPts val="5468"/>
              </a:lnSpc>
              <a:buNone/>
            </a:pPr>
            <a:r>
              <a:rPr lang="en-US" sz="4374" b="1" dirty="0">
                <a:solidFill>
                  <a:schemeClr val="bg1"/>
                </a:solidFill>
                <a:latin typeface="Crimson Pro" pitchFamily="34" charset="0"/>
                <a:ea typeface="Crimson Pro" pitchFamily="34" charset="-122"/>
                <a:cs typeface="Crimson Pro" pitchFamily="34" charset="-120"/>
              </a:rPr>
              <a:t>Machine Learning Algorithms</a:t>
            </a:r>
            <a:endParaRPr lang="en-US" sz="4374" dirty="0">
              <a:solidFill>
                <a:schemeClr val="bg1"/>
              </a:solidFill>
            </a:endParaRPr>
          </a:p>
        </p:txBody>
      </p:sp>
      <p:sp>
        <p:nvSpPr>
          <p:cNvPr id="3" name="Text 3">
            <a:extLst>
              <a:ext uri="{FF2B5EF4-FFF2-40B4-BE49-F238E27FC236}">
                <a16:creationId xmlns:a16="http://schemas.microsoft.com/office/drawing/2014/main" id="{2E10CEF9-C74B-D803-00A0-EF3026FC5402}"/>
              </a:ext>
            </a:extLst>
          </p:cNvPr>
          <p:cNvSpPr/>
          <p:nvPr/>
        </p:nvSpPr>
        <p:spPr>
          <a:xfrm>
            <a:off x="992965" y="1554149"/>
            <a:ext cx="10554414" cy="1559152"/>
          </a:xfrm>
          <a:prstGeom prst="rect">
            <a:avLst/>
          </a:prstGeom>
          <a:noFill/>
          <a:ln/>
        </p:spPr>
        <p:txBody>
          <a:bodyPr wrap="square" rtlCol="0" anchor="t"/>
          <a:lstStyle/>
          <a:p>
            <a:pPr>
              <a:lnSpc>
                <a:spcPts val="2799"/>
              </a:lnSpc>
            </a:pPr>
            <a:r>
              <a:rPr lang="en-US" sz="1750" dirty="0">
                <a:solidFill>
                  <a:schemeClr val="bg1"/>
                </a:solidFill>
                <a:latin typeface="Open Sans" pitchFamily="34" charset="0"/>
                <a:ea typeface="Open Sans" pitchFamily="34" charset="-122"/>
                <a:cs typeface="Open Sans" pitchFamily="34" charset="-120"/>
              </a:rPr>
              <a:t>Machine learning algorithms play a crucial role in data analysis by enabling automated data modeling, pattern recognition, and predictive analytics. </a:t>
            </a:r>
          </a:p>
          <a:p>
            <a:pPr>
              <a:lnSpc>
                <a:spcPts val="2799"/>
              </a:lnSpc>
            </a:pPr>
            <a:r>
              <a:rPr lang="en-US" sz="1750" dirty="0">
                <a:solidFill>
                  <a:schemeClr val="bg1"/>
                </a:solidFill>
                <a:latin typeface="Open Sans" pitchFamily="34" charset="0"/>
                <a:ea typeface="Open Sans" pitchFamily="34" charset="-122"/>
                <a:cs typeface="Open Sans" pitchFamily="34" charset="-120"/>
              </a:rPr>
              <a:t>Machine learning algorithms enhance data analysis by automating complex tasks, uncovering hidden patterns, and providing data-driven insights. </a:t>
            </a:r>
          </a:p>
        </p:txBody>
      </p:sp>
      <p:sp>
        <p:nvSpPr>
          <p:cNvPr id="4" name="Text 4">
            <a:extLst>
              <a:ext uri="{FF2B5EF4-FFF2-40B4-BE49-F238E27FC236}">
                <a16:creationId xmlns:a16="http://schemas.microsoft.com/office/drawing/2014/main" id="{FAC879EF-68CB-BD72-E9D8-153805DB75B9}"/>
              </a:ext>
            </a:extLst>
          </p:cNvPr>
          <p:cNvSpPr/>
          <p:nvPr/>
        </p:nvSpPr>
        <p:spPr>
          <a:xfrm>
            <a:off x="992965" y="3007241"/>
            <a:ext cx="10554414" cy="1066205"/>
          </a:xfrm>
          <a:prstGeom prst="rect">
            <a:avLst/>
          </a:prstGeom>
          <a:noFill/>
          <a:ln/>
        </p:spPr>
        <p:txBody>
          <a:bodyPr wrap="square" rtlCol="0" anchor="t"/>
          <a:lstStyle/>
          <a:p>
            <a:pPr>
              <a:lnSpc>
                <a:spcPts val="2799"/>
              </a:lnSpc>
            </a:pPr>
            <a:endParaRPr lang="en-US" sz="1750" dirty="0">
              <a:solidFill>
                <a:schemeClr val="bg1"/>
              </a:solidFill>
              <a:latin typeface="Open Sans" pitchFamily="34" charset="0"/>
              <a:ea typeface="Open Sans" pitchFamily="34" charset="-122"/>
              <a:cs typeface="Open Sans" pitchFamily="34" charset="-120"/>
            </a:endParaRPr>
          </a:p>
        </p:txBody>
      </p:sp>
      <p:sp>
        <p:nvSpPr>
          <p:cNvPr id="5" name="Text 5">
            <a:extLst>
              <a:ext uri="{FF2B5EF4-FFF2-40B4-BE49-F238E27FC236}">
                <a16:creationId xmlns:a16="http://schemas.microsoft.com/office/drawing/2014/main" id="{410AA8B2-151B-22A0-E182-9670AA61B6A4}"/>
              </a:ext>
            </a:extLst>
          </p:cNvPr>
          <p:cNvSpPr/>
          <p:nvPr/>
        </p:nvSpPr>
        <p:spPr>
          <a:xfrm>
            <a:off x="992965" y="3344925"/>
            <a:ext cx="10554414" cy="2704183"/>
          </a:xfrm>
          <a:prstGeom prst="rect">
            <a:avLst/>
          </a:prstGeom>
          <a:noFill/>
          <a:ln/>
        </p:spPr>
        <p:txBody>
          <a:bodyPr wrap="square" rtlCol="0" anchor="t"/>
          <a:lstStyle/>
          <a:p>
            <a:pPr>
              <a:lnSpc>
                <a:spcPts val="2799"/>
              </a:lnSpc>
            </a:pPr>
            <a:r>
              <a:rPr lang="en-US" sz="1750" dirty="0">
                <a:solidFill>
                  <a:schemeClr val="bg1"/>
                </a:solidFill>
                <a:latin typeface="Open Sans" pitchFamily="34" charset="0"/>
                <a:ea typeface="Open Sans" pitchFamily="34" charset="-122"/>
                <a:cs typeface="Open Sans" pitchFamily="34" charset="-120"/>
              </a:rPr>
              <a:t>A One-Class Support Vector Machine (One-Class SVM) is a machine learning algorithm used for novelty detection and anomaly detection.</a:t>
            </a:r>
            <a:r>
              <a:rPr lang="en-US" sz="1600" b="0" i="0" dirty="0">
                <a:solidFill>
                  <a:srgbClr val="D1D5DB"/>
                </a:solidFill>
                <a:effectLst/>
                <a:latin typeface="Söhne"/>
              </a:rPr>
              <a:t> </a:t>
            </a:r>
            <a:r>
              <a:rPr lang="en-US" sz="1750" dirty="0">
                <a:solidFill>
                  <a:schemeClr val="bg1"/>
                </a:solidFill>
                <a:latin typeface="Open Sans" pitchFamily="34" charset="0"/>
                <a:ea typeface="Open Sans" pitchFamily="34" charset="-122"/>
                <a:cs typeface="Open Sans" pitchFamily="34" charset="-120"/>
              </a:rPr>
              <a:t>One-Class SVM is a powerful algorithm for identifying anomalies or outliers in datasets where one class dominates, making it valuable for various anomaly detection tasks. </a:t>
            </a:r>
          </a:p>
          <a:p>
            <a:pPr marL="0" indent="0">
              <a:lnSpc>
                <a:spcPts val="2799"/>
              </a:lnSpc>
              <a:buNone/>
            </a:pPr>
            <a:endParaRPr lang="en-US" sz="1750" dirty="0">
              <a:solidFill>
                <a:schemeClr val="bg1"/>
              </a:solidFill>
              <a:latin typeface="Open Sans" pitchFamily="34" charset="0"/>
              <a:ea typeface="Open Sans" pitchFamily="34" charset="-122"/>
              <a:cs typeface="Open Sans" pitchFamily="34" charset="-120"/>
            </a:endParaRPr>
          </a:p>
          <a:p>
            <a:pPr marL="0" indent="0">
              <a:lnSpc>
                <a:spcPts val="2799"/>
              </a:lnSpc>
              <a:buNone/>
            </a:pPr>
            <a:r>
              <a:rPr lang="en-US" sz="1750" dirty="0">
                <a:solidFill>
                  <a:schemeClr val="bg1"/>
                </a:solidFill>
                <a:latin typeface="Open Sans" pitchFamily="34" charset="0"/>
                <a:ea typeface="Open Sans" pitchFamily="34" charset="-122"/>
                <a:cs typeface="Open Sans" pitchFamily="34" charset="-120"/>
              </a:rPr>
              <a:t>The results of this algorithm can lead to more efficient for Anomaly detection to identify unusual patterns in Water Quality Parameters.</a:t>
            </a:r>
            <a:endParaRPr lang="en-US" sz="1750" dirty="0">
              <a:solidFill>
                <a:schemeClr val="bg1"/>
              </a:solidFill>
            </a:endParaRPr>
          </a:p>
        </p:txBody>
      </p:sp>
      <p:cxnSp>
        <p:nvCxnSpPr>
          <p:cNvPr id="6" name="Straight Connector 5">
            <a:extLst>
              <a:ext uri="{FF2B5EF4-FFF2-40B4-BE49-F238E27FC236}">
                <a16:creationId xmlns:a16="http://schemas.microsoft.com/office/drawing/2014/main" id="{FBC70606-72A0-05B0-E8FC-F5683CB02192}"/>
              </a:ext>
            </a:extLst>
          </p:cNvPr>
          <p:cNvCxnSpPr>
            <a:cxnSpLocks/>
          </p:cNvCxnSpPr>
          <p:nvPr/>
        </p:nvCxnSpPr>
        <p:spPr>
          <a:xfrm>
            <a:off x="1095166" y="1232877"/>
            <a:ext cx="6782742" cy="0"/>
          </a:xfrm>
          <a:prstGeom prst="line">
            <a:avLst/>
          </a:prstGeom>
          <a:ln w="31750">
            <a:gradFill flip="none" rotWithShape="1">
              <a:gsLst>
                <a:gs pos="13000">
                  <a:schemeClr val="accent5">
                    <a:lumMod val="0"/>
                    <a:lumOff val="100000"/>
                  </a:schemeClr>
                </a:gs>
                <a:gs pos="35000">
                  <a:schemeClr val="accent5">
                    <a:lumMod val="0"/>
                    <a:lumOff val="100000"/>
                  </a:schemeClr>
                </a:gs>
                <a:gs pos="55000">
                  <a:srgbClr val="4BD0FF"/>
                </a:gs>
              </a:gsLst>
              <a:path path="circle">
                <a:fillToRect l="50000" t="-80000" r="50000" b="180000"/>
              </a:path>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51166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tx1">
                <a:lumMod val="65000"/>
                <a:lumOff val="35000"/>
              </a:schemeClr>
            </a:gs>
            <a:gs pos="41000">
              <a:schemeClr val="tx1">
                <a:lumMod val="75000"/>
                <a:lumOff val="25000"/>
              </a:schemeClr>
            </a:gs>
            <a:gs pos="100000">
              <a:schemeClr val="tx1"/>
            </a:gs>
          </a:gsLst>
          <a:path path="circle">
            <a:fillToRect l="100000" b="100000"/>
          </a:path>
          <a:tileRect t="-100000" r="-100000"/>
        </a:gra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0FB78C2-A202-2C6F-8B8B-3ED4AB48F9C5}"/>
              </a:ext>
            </a:extLst>
          </p:cNvPr>
          <p:cNvSpPr txBox="1"/>
          <p:nvPr/>
        </p:nvSpPr>
        <p:spPr>
          <a:xfrm>
            <a:off x="435427" y="371227"/>
            <a:ext cx="5211611" cy="1200329"/>
          </a:xfrm>
          <a:prstGeom prst="rect">
            <a:avLst/>
          </a:prstGeom>
          <a:noFill/>
        </p:spPr>
        <p:txBody>
          <a:bodyPr wrap="square" rtlCol="0">
            <a:spAutoFit/>
          </a:bodyPr>
          <a:lstStyle/>
          <a:p>
            <a:r>
              <a:rPr lang="en-US" sz="3600" b="1" dirty="0">
                <a:solidFill>
                  <a:schemeClr val="bg1"/>
                </a:solidFill>
                <a:ea typeface="Roboto" panose="02000000000000000000" pitchFamily="2" charset="0"/>
                <a:cs typeface="Roboto" panose="02000000000000000000" pitchFamily="2" charset="0"/>
              </a:rPr>
              <a:t>One Class – Support Vector Machine</a:t>
            </a:r>
          </a:p>
        </p:txBody>
      </p:sp>
      <p:sp>
        <p:nvSpPr>
          <p:cNvPr id="4" name="TextBox 3">
            <a:extLst>
              <a:ext uri="{FF2B5EF4-FFF2-40B4-BE49-F238E27FC236}">
                <a16:creationId xmlns:a16="http://schemas.microsoft.com/office/drawing/2014/main" id="{E132498D-3C11-B5F1-D254-6C7A4EB57CE9}"/>
              </a:ext>
            </a:extLst>
          </p:cNvPr>
          <p:cNvSpPr txBox="1"/>
          <p:nvPr/>
        </p:nvSpPr>
        <p:spPr>
          <a:xfrm>
            <a:off x="435427" y="2266386"/>
            <a:ext cx="5211611" cy="3654205"/>
          </a:xfrm>
          <a:prstGeom prst="rect">
            <a:avLst/>
          </a:prstGeom>
          <a:noFill/>
        </p:spPr>
        <p:txBody>
          <a:bodyPr wrap="square" rtlCol="0">
            <a:spAutoFit/>
          </a:bodyPr>
          <a:lstStyle>
            <a:defPPr>
              <a:defRPr lang="en-US"/>
            </a:defPPr>
            <a:lvl1pPr indent="0">
              <a:lnSpc>
                <a:spcPts val="2799"/>
              </a:lnSpc>
              <a:buNone/>
              <a:defRPr>
                <a:solidFill>
                  <a:schemeClr val="bg1"/>
                </a:solidFill>
                <a:latin typeface="Open Sans" pitchFamily="34" charset="0"/>
                <a:ea typeface="Open Sans" pitchFamily="34" charset="-122"/>
                <a:cs typeface="Open Sans" pitchFamily="34" charset="-120"/>
              </a:defRPr>
            </a:lvl1pPr>
          </a:lstStyle>
          <a:p>
            <a:r>
              <a:rPr lang="en-US" dirty="0">
                <a:latin typeface="Söhne"/>
              </a:rPr>
              <a:t>A One-Class Support Vector Machine (One-Class SVM) is a machine learning algorithm used for novelty detection and anomaly detection. It is particularly useful when you have a dataset with only one class of examples (i.e., mostly normal data) and you want to identify rare anomalies or outliers within that class.</a:t>
            </a:r>
            <a:r>
              <a:rPr lang="en-US" b="0" i="0" dirty="0">
                <a:solidFill>
                  <a:srgbClr val="D1D5DB"/>
                </a:solidFill>
                <a:effectLst/>
                <a:latin typeface="Söhne"/>
              </a:rPr>
              <a:t> One-Class SVM is a powerful algorithm for identifying anomalies or outliers in datasets where one class dominates, making it valuable for various anomaly detection tasks.</a:t>
            </a:r>
            <a:endParaRPr lang="en-US" dirty="0">
              <a:latin typeface="Söhne"/>
            </a:endParaRPr>
          </a:p>
        </p:txBody>
      </p:sp>
      <p:cxnSp>
        <p:nvCxnSpPr>
          <p:cNvPr id="5" name="Straight Connector 4">
            <a:extLst>
              <a:ext uri="{FF2B5EF4-FFF2-40B4-BE49-F238E27FC236}">
                <a16:creationId xmlns:a16="http://schemas.microsoft.com/office/drawing/2014/main" id="{C4576AC5-CC1F-A38A-BB6E-2042AA01FEE7}"/>
              </a:ext>
            </a:extLst>
          </p:cNvPr>
          <p:cNvCxnSpPr>
            <a:cxnSpLocks/>
          </p:cNvCxnSpPr>
          <p:nvPr/>
        </p:nvCxnSpPr>
        <p:spPr>
          <a:xfrm>
            <a:off x="534879" y="1795751"/>
            <a:ext cx="3975337" cy="0"/>
          </a:xfrm>
          <a:prstGeom prst="line">
            <a:avLst/>
          </a:prstGeom>
          <a:ln w="31750">
            <a:gradFill flip="none" rotWithShape="1">
              <a:gsLst>
                <a:gs pos="13000">
                  <a:schemeClr val="accent5">
                    <a:lumMod val="0"/>
                    <a:lumOff val="100000"/>
                  </a:schemeClr>
                </a:gs>
                <a:gs pos="35000">
                  <a:schemeClr val="accent5">
                    <a:lumMod val="0"/>
                    <a:lumOff val="100000"/>
                  </a:schemeClr>
                </a:gs>
                <a:gs pos="55000">
                  <a:srgbClr val="4BD0FF"/>
                </a:gs>
              </a:gsLst>
              <a:path path="circle">
                <a:fillToRect l="50000" t="-80000" r="50000" b="180000"/>
              </a:path>
              <a:tileRect/>
            </a:gra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013737D0-3ABE-4E98-EB7B-557912B2E4E3}"/>
              </a:ext>
            </a:extLst>
          </p:cNvPr>
          <p:cNvPicPr>
            <a:picLocks noChangeAspect="1"/>
          </p:cNvPicPr>
          <p:nvPr/>
        </p:nvPicPr>
        <p:blipFill>
          <a:blip r:embed="rId2"/>
          <a:stretch>
            <a:fillRect/>
          </a:stretch>
        </p:blipFill>
        <p:spPr>
          <a:xfrm>
            <a:off x="5780780" y="0"/>
            <a:ext cx="6411220" cy="6858000"/>
          </a:xfrm>
          <a:prstGeom prst="rect">
            <a:avLst/>
          </a:prstGeom>
        </p:spPr>
      </p:pic>
    </p:spTree>
    <p:extLst>
      <p:ext uri="{BB962C8B-B14F-4D97-AF65-F5344CB8AC3E}">
        <p14:creationId xmlns:p14="http://schemas.microsoft.com/office/powerpoint/2010/main" val="38740359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tx1">
                <a:lumMod val="65000"/>
                <a:lumOff val="35000"/>
              </a:schemeClr>
            </a:gs>
            <a:gs pos="6000">
              <a:schemeClr val="tx1">
                <a:lumMod val="75000"/>
                <a:lumOff val="25000"/>
              </a:schemeClr>
            </a:gs>
            <a:gs pos="74000">
              <a:schemeClr val="tx1"/>
            </a:gs>
          </a:gsLst>
          <a:path path="circle">
            <a:fillToRect l="50000" t="50000" r="50000" b="50000"/>
          </a:path>
          <a:tileRect/>
        </a:gra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9FFA37C-5A9B-08A6-4369-D4951FF7C6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6322477" cy="6858000"/>
          </a:xfrm>
          <a:prstGeom prst="rect">
            <a:avLst/>
          </a:prstGeom>
        </p:spPr>
      </p:pic>
      <p:sp>
        <p:nvSpPr>
          <p:cNvPr id="2" name="TextBox 1">
            <a:extLst>
              <a:ext uri="{FF2B5EF4-FFF2-40B4-BE49-F238E27FC236}">
                <a16:creationId xmlns:a16="http://schemas.microsoft.com/office/drawing/2014/main" id="{D244EF42-42BE-A405-EAC7-ACE3D7B0C523}"/>
              </a:ext>
            </a:extLst>
          </p:cNvPr>
          <p:cNvSpPr txBox="1"/>
          <p:nvPr/>
        </p:nvSpPr>
        <p:spPr>
          <a:xfrm>
            <a:off x="6647936" y="1075037"/>
            <a:ext cx="5301048" cy="5078313"/>
          </a:xfrm>
          <a:prstGeom prst="rect">
            <a:avLst/>
          </a:prstGeom>
          <a:noFill/>
        </p:spPr>
        <p:txBody>
          <a:bodyPr wrap="square" rtlCol="0">
            <a:spAutoFit/>
          </a:bodyPr>
          <a:lstStyle/>
          <a:p>
            <a:pPr algn="l"/>
            <a:r>
              <a:rPr lang="en-US" dirty="0">
                <a:solidFill>
                  <a:srgbClr val="D1D5DB"/>
                </a:solidFill>
                <a:latin typeface="Söhne"/>
              </a:rPr>
              <a:t>I</a:t>
            </a:r>
            <a:r>
              <a:rPr lang="en-US" b="0" i="0" dirty="0">
                <a:solidFill>
                  <a:srgbClr val="D1D5DB"/>
                </a:solidFill>
                <a:effectLst/>
                <a:latin typeface="Söhne"/>
              </a:rPr>
              <a:t>n anomaly detection, </a:t>
            </a:r>
            <a:r>
              <a:rPr lang="en-US" dirty="0">
                <a:solidFill>
                  <a:srgbClr val="D1D5DB"/>
                </a:solidFill>
                <a:latin typeface="Söhne"/>
              </a:rPr>
              <a:t>we </a:t>
            </a:r>
            <a:r>
              <a:rPr lang="en-US" b="0" i="0" dirty="0">
                <a:solidFill>
                  <a:srgbClr val="D1D5DB"/>
                </a:solidFill>
                <a:effectLst/>
                <a:latin typeface="Söhne"/>
              </a:rPr>
              <a:t>would normally identify anomalies (unusual patterns) within the "Non-Potable" or "0" class, as these are the cases where water quality issues or problems are typically found. "Potable" or "1" class represents the majority of data points and is considered normal.</a:t>
            </a:r>
          </a:p>
          <a:p>
            <a:pPr algn="l"/>
            <a:r>
              <a:rPr lang="en-US" b="1" dirty="0">
                <a:solidFill>
                  <a:srgbClr val="D1D5DB"/>
                </a:solidFill>
                <a:latin typeface="Söhne"/>
              </a:rPr>
              <a:t>I</a:t>
            </a:r>
            <a:r>
              <a:rPr lang="en-US" b="1" i="0" dirty="0">
                <a:solidFill>
                  <a:srgbClr val="D1D5DB"/>
                </a:solidFill>
                <a:effectLst/>
                <a:latin typeface="Söhne"/>
              </a:rPr>
              <a:t>nterpretation:</a:t>
            </a:r>
          </a:p>
          <a:p>
            <a:pPr algn="l">
              <a:buFont typeface="Arial" panose="020B0604020202020204" pitchFamily="34" charset="0"/>
              <a:buChar char="•"/>
            </a:pPr>
            <a:r>
              <a:rPr lang="en-US" b="1" i="0" dirty="0">
                <a:solidFill>
                  <a:srgbClr val="D1D5DB"/>
                </a:solidFill>
                <a:effectLst/>
                <a:latin typeface="Söhne"/>
              </a:rPr>
              <a:t>0 (Red):</a:t>
            </a:r>
            <a:r>
              <a:rPr lang="en-US" b="0" i="0" dirty="0">
                <a:solidFill>
                  <a:srgbClr val="D1D5DB"/>
                </a:solidFill>
                <a:effectLst/>
                <a:latin typeface="Söhne"/>
              </a:rPr>
              <a:t> This class typically represents the class of data points that are labeled as "Non-Potable" or "Unsafe." These are water quality samples that are considered unsafe or not suitable for consumption or use.</a:t>
            </a:r>
          </a:p>
          <a:p>
            <a:pPr algn="l">
              <a:buFont typeface="Arial" panose="020B0604020202020204" pitchFamily="34" charset="0"/>
              <a:buChar char="•"/>
            </a:pPr>
            <a:r>
              <a:rPr lang="en-US" b="1" i="0" dirty="0">
                <a:solidFill>
                  <a:srgbClr val="D1D5DB"/>
                </a:solidFill>
                <a:effectLst/>
                <a:latin typeface="Söhne"/>
              </a:rPr>
              <a:t>1 (Blue):</a:t>
            </a:r>
            <a:r>
              <a:rPr lang="en-US" b="0" i="0" dirty="0">
                <a:solidFill>
                  <a:srgbClr val="D1D5DB"/>
                </a:solidFill>
                <a:effectLst/>
                <a:latin typeface="Söhne"/>
              </a:rPr>
              <a:t> This class typically represents the class of data points that are labeled as "Potable" or "Safe for Consumption." These are water quality samples that are considered safe and suitable for consumption or use.</a:t>
            </a:r>
          </a:p>
          <a:p>
            <a:endParaRPr lang="en-US" dirty="0"/>
          </a:p>
        </p:txBody>
      </p:sp>
      <p:sp>
        <p:nvSpPr>
          <p:cNvPr id="4" name="Text 1">
            <a:extLst>
              <a:ext uri="{FF2B5EF4-FFF2-40B4-BE49-F238E27FC236}">
                <a16:creationId xmlns:a16="http://schemas.microsoft.com/office/drawing/2014/main" id="{56227A08-281F-CC24-530A-BB61D38E37BD}"/>
              </a:ext>
            </a:extLst>
          </p:cNvPr>
          <p:cNvSpPr/>
          <p:nvPr/>
        </p:nvSpPr>
        <p:spPr>
          <a:xfrm>
            <a:off x="6647936" y="126006"/>
            <a:ext cx="3703241" cy="578644"/>
          </a:xfrm>
          <a:prstGeom prst="rect">
            <a:avLst/>
          </a:prstGeom>
          <a:noFill/>
          <a:ln/>
        </p:spPr>
        <p:txBody>
          <a:bodyPr wrap="none" rtlCol="0" anchor="t"/>
          <a:lstStyle/>
          <a:p>
            <a:pPr>
              <a:lnSpc>
                <a:spcPts val="4556"/>
              </a:lnSpc>
            </a:pPr>
            <a:r>
              <a:rPr lang="en-US" sz="3645" dirty="0">
                <a:solidFill>
                  <a:schemeClr val="bg1"/>
                </a:solidFill>
              </a:rPr>
              <a:t>Output</a:t>
            </a:r>
          </a:p>
        </p:txBody>
      </p:sp>
      <p:cxnSp>
        <p:nvCxnSpPr>
          <p:cNvPr id="5" name="Straight Connector 4">
            <a:extLst>
              <a:ext uri="{FF2B5EF4-FFF2-40B4-BE49-F238E27FC236}">
                <a16:creationId xmlns:a16="http://schemas.microsoft.com/office/drawing/2014/main" id="{30836A58-079B-B426-183B-BD015D8ED73F}"/>
              </a:ext>
            </a:extLst>
          </p:cNvPr>
          <p:cNvCxnSpPr>
            <a:cxnSpLocks/>
          </p:cNvCxnSpPr>
          <p:nvPr/>
        </p:nvCxnSpPr>
        <p:spPr>
          <a:xfrm>
            <a:off x="6750328" y="893707"/>
            <a:ext cx="1392775" cy="0"/>
          </a:xfrm>
          <a:prstGeom prst="line">
            <a:avLst/>
          </a:prstGeom>
          <a:ln w="31750">
            <a:gradFill flip="none" rotWithShape="1">
              <a:gsLst>
                <a:gs pos="13000">
                  <a:schemeClr val="accent5">
                    <a:lumMod val="0"/>
                    <a:lumOff val="100000"/>
                  </a:schemeClr>
                </a:gs>
                <a:gs pos="35000">
                  <a:schemeClr val="accent5">
                    <a:lumMod val="0"/>
                    <a:lumOff val="100000"/>
                  </a:schemeClr>
                </a:gs>
                <a:gs pos="55000">
                  <a:srgbClr val="4BD0FF"/>
                </a:gs>
              </a:gsLst>
              <a:path path="circle">
                <a:fillToRect l="50000" t="-80000" r="50000" b="180000"/>
              </a:path>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19133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tx1">
                <a:lumMod val="65000"/>
                <a:lumOff val="35000"/>
              </a:schemeClr>
            </a:gs>
            <a:gs pos="31000">
              <a:schemeClr val="tx1">
                <a:lumMod val="75000"/>
                <a:lumOff val="25000"/>
              </a:schemeClr>
            </a:gs>
            <a:gs pos="100000">
              <a:schemeClr val="tx1"/>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FCABEDB-4990-B252-6F74-DF4F0D859908}"/>
              </a:ext>
            </a:extLst>
          </p:cNvPr>
          <p:cNvSpPr txBox="1"/>
          <p:nvPr/>
        </p:nvSpPr>
        <p:spPr>
          <a:xfrm>
            <a:off x="329514" y="184900"/>
            <a:ext cx="7286173" cy="646331"/>
          </a:xfrm>
          <a:prstGeom prst="rect">
            <a:avLst/>
          </a:prstGeom>
          <a:noFill/>
        </p:spPr>
        <p:txBody>
          <a:bodyPr wrap="square" rtlCol="0">
            <a:spAutoFit/>
          </a:bodyPr>
          <a:lstStyle/>
          <a:p>
            <a:r>
              <a:rPr lang="en-US" sz="3600" b="1" dirty="0">
                <a:solidFill>
                  <a:schemeClr val="bg1"/>
                </a:solidFill>
                <a:latin typeface="Söhne"/>
                <a:ea typeface="Roboto" panose="02000000000000000000" pitchFamily="2" charset="0"/>
                <a:cs typeface="Roboto" panose="02000000000000000000" pitchFamily="2" charset="0"/>
              </a:rPr>
              <a:t>The Code Overview</a:t>
            </a:r>
          </a:p>
        </p:txBody>
      </p:sp>
      <p:cxnSp>
        <p:nvCxnSpPr>
          <p:cNvPr id="6" name="Straight Connector 5">
            <a:extLst>
              <a:ext uri="{FF2B5EF4-FFF2-40B4-BE49-F238E27FC236}">
                <a16:creationId xmlns:a16="http://schemas.microsoft.com/office/drawing/2014/main" id="{16CBAAD0-D69D-073A-9A7E-062725763308}"/>
              </a:ext>
            </a:extLst>
          </p:cNvPr>
          <p:cNvCxnSpPr>
            <a:cxnSpLocks/>
          </p:cNvCxnSpPr>
          <p:nvPr/>
        </p:nvCxnSpPr>
        <p:spPr>
          <a:xfrm>
            <a:off x="435426" y="831231"/>
            <a:ext cx="3812345" cy="0"/>
          </a:xfrm>
          <a:prstGeom prst="line">
            <a:avLst/>
          </a:prstGeom>
          <a:ln w="31750">
            <a:gradFill flip="none" rotWithShape="1">
              <a:gsLst>
                <a:gs pos="13000">
                  <a:schemeClr val="accent5">
                    <a:lumMod val="0"/>
                    <a:lumOff val="100000"/>
                  </a:schemeClr>
                </a:gs>
                <a:gs pos="35000">
                  <a:schemeClr val="accent5">
                    <a:lumMod val="0"/>
                    <a:lumOff val="100000"/>
                  </a:schemeClr>
                </a:gs>
                <a:gs pos="55000">
                  <a:srgbClr val="4BD0FF"/>
                </a:gs>
              </a:gsLst>
              <a:path path="circle">
                <a:fillToRect l="50000" t="-80000" r="50000" b="180000"/>
              </a:path>
              <a:tileRect/>
            </a:gra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85D5A89-F61B-46FB-DA1D-85F45E7E901B}"/>
              </a:ext>
            </a:extLst>
          </p:cNvPr>
          <p:cNvSpPr txBox="1"/>
          <p:nvPr/>
        </p:nvSpPr>
        <p:spPr>
          <a:xfrm rot="10800000">
            <a:off x="1942567" y="4524914"/>
            <a:ext cx="9919919" cy="45719"/>
          </a:xfrm>
          <a:prstGeom prst="rect">
            <a:avLst/>
          </a:prstGeom>
          <a:noFill/>
        </p:spPr>
        <p:txBody>
          <a:bodyPr wrap="square" rtlCol="0">
            <a:spAutoFit/>
          </a:bodyPr>
          <a:lstStyle/>
          <a:p>
            <a:endParaRPr lang="en-US" dirty="0"/>
          </a:p>
        </p:txBody>
      </p:sp>
      <p:sp>
        <p:nvSpPr>
          <p:cNvPr id="9" name="Rectangle 2">
            <a:extLst>
              <a:ext uri="{FF2B5EF4-FFF2-40B4-BE49-F238E27FC236}">
                <a16:creationId xmlns:a16="http://schemas.microsoft.com/office/drawing/2014/main" id="{715B3612-4042-3E27-D327-9D5E13B34FF9}"/>
              </a:ext>
            </a:extLst>
          </p:cNvPr>
          <p:cNvSpPr>
            <a:spLocks noChangeArrowheads="1"/>
          </p:cNvSpPr>
          <p:nvPr/>
        </p:nvSpPr>
        <p:spPr bwMode="auto">
          <a:xfrm rot="10800000" flipV="1">
            <a:off x="329514" y="1071566"/>
            <a:ext cx="11532972" cy="5170646"/>
          </a:xfrm>
          <a:prstGeom prst="rect">
            <a:avLst/>
          </a:prstGeom>
          <a:solidFill>
            <a:schemeClr val="tx1">
              <a:alpha val="37000"/>
            </a:schemeClr>
          </a:solidFill>
          <a:ln>
            <a:noFill/>
          </a:ln>
          <a:effectLst>
            <a:softEdge rad="31750"/>
          </a:effectLst>
        </p:spPr>
        <p:txBody>
          <a:bodyPr wrap="square" lIns="91440" rtlCol="0">
            <a:spAutoFit/>
          </a:bodyPr>
          <a:lstStyle/>
          <a:p>
            <a:r>
              <a:rPr lang="en-US" sz="1500" dirty="0">
                <a:solidFill>
                  <a:schemeClr val="bg1"/>
                </a:solidFill>
              </a:rPr>
              <a:t>The provided code performs anomaly detection on water quality data using a One-Class Support Vector Machine (SVM) and then visualizes the anomalies in a pair plot. Here's an overview of the code:</a:t>
            </a:r>
          </a:p>
          <a:p>
            <a:endParaRPr lang="en-US" altLang="en-US" sz="1500" b="1" dirty="0">
              <a:solidFill>
                <a:schemeClr val="bg1"/>
              </a:solidFill>
              <a:latin typeface="Söhne"/>
            </a:endParaRPr>
          </a:p>
          <a:p>
            <a:r>
              <a:rPr lang="en-US" altLang="en-US" sz="1500" b="1" dirty="0">
                <a:solidFill>
                  <a:schemeClr val="bg1"/>
                </a:solidFill>
                <a:latin typeface="Söhne"/>
              </a:rPr>
              <a:t>Data Loading and Preprocessing:</a:t>
            </a:r>
          </a:p>
          <a:p>
            <a:pPr marL="742950" lvl="1" indent="-285750">
              <a:buFont typeface="Arial" panose="020B0604020202020204" pitchFamily="34" charset="0"/>
              <a:buChar char="•"/>
            </a:pPr>
            <a:r>
              <a:rPr lang="en-US" altLang="en-US" sz="1500" dirty="0">
                <a:solidFill>
                  <a:schemeClr val="bg1"/>
                </a:solidFill>
              </a:rPr>
              <a:t>The code starts by loading a water quality dataset from a CSV file and extracting all relevant parameters (features) that describe the water quality, such as pH, hardness, solids, chloramines, etc.</a:t>
            </a:r>
          </a:p>
          <a:p>
            <a:pPr marL="742950" lvl="1" indent="-285750">
              <a:buFont typeface="Arial" panose="020B0604020202020204" pitchFamily="34" charset="0"/>
              <a:buChar char="•"/>
            </a:pPr>
            <a:r>
              <a:rPr lang="en-US" altLang="en-US" sz="1500" dirty="0">
                <a:solidFill>
                  <a:schemeClr val="bg1"/>
                </a:solidFill>
              </a:rPr>
              <a:t>The features are then standardized using the </a:t>
            </a:r>
            <a:r>
              <a:rPr lang="en-US" altLang="en-US" sz="1500" dirty="0" err="1">
                <a:solidFill>
                  <a:schemeClr val="bg1"/>
                </a:solidFill>
              </a:rPr>
              <a:t>StandardScaler</a:t>
            </a:r>
            <a:r>
              <a:rPr lang="en-US" altLang="en-US" sz="1500" dirty="0">
                <a:solidFill>
                  <a:schemeClr val="bg1"/>
                </a:solidFill>
              </a:rPr>
              <a:t> to ensure that they have a mean of 0 and a standard deviation of 1.</a:t>
            </a:r>
          </a:p>
          <a:p>
            <a:r>
              <a:rPr lang="en-US" altLang="en-US" sz="1500" b="1" dirty="0">
                <a:solidFill>
                  <a:schemeClr val="bg1"/>
                </a:solidFill>
                <a:latin typeface="Söhne"/>
              </a:rPr>
              <a:t>One-Class SVM for Anomaly Detection:</a:t>
            </a:r>
          </a:p>
          <a:p>
            <a:pPr marL="742950" lvl="1" indent="-285750">
              <a:buFont typeface="Arial" panose="020B0604020202020204" pitchFamily="34" charset="0"/>
              <a:buChar char="•"/>
            </a:pPr>
            <a:r>
              <a:rPr lang="en-US" altLang="en-US" sz="1500" dirty="0">
                <a:solidFill>
                  <a:schemeClr val="bg1"/>
                </a:solidFill>
              </a:rPr>
              <a:t>A One-Class SVM model is created and fitted to the standardized features. The One-Class SVM is a machine learning algorithm that learns to identify anomalies in data.</a:t>
            </a:r>
          </a:p>
          <a:p>
            <a:pPr marL="742950" lvl="1" indent="-285750">
              <a:buFont typeface="Arial" panose="020B0604020202020204" pitchFamily="34" charset="0"/>
              <a:buChar char="•"/>
            </a:pPr>
            <a:r>
              <a:rPr lang="en-US" altLang="en-US" sz="1500" dirty="0">
                <a:solidFill>
                  <a:schemeClr val="bg1"/>
                </a:solidFill>
              </a:rPr>
              <a:t>The nu parameter is set to control the sensitivity of the model. You can adjust it based on your dataset and the desired level of sensitivity to anomalies.</a:t>
            </a:r>
          </a:p>
          <a:p>
            <a:r>
              <a:rPr lang="en-US" altLang="en-US" sz="1500" b="1" dirty="0">
                <a:solidFill>
                  <a:schemeClr val="bg1"/>
                </a:solidFill>
                <a:latin typeface="Söhne"/>
              </a:rPr>
              <a:t>Anomaly Detection and Thresholding:</a:t>
            </a:r>
          </a:p>
          <a:p>
            <a:pPr marL="742950" lvl="1" indent="-285750">
              <a:buFont typeface="Arial" panose="020B0604020202020204" pitchFamily="34" charset="0"/>
              <a:buChar char="•"/>
            </a:pPr>
            <a:r>
              <a:rPr lang="en-US" altLang="en-US" sz="1500" dirty="0">
                <a:solidFill>
                  <a:schemeClr val="bg1"/>
                </a:solidFill>
              </a:rPr>
              <a:t>Anomaly scores are computed for each data point using the decision function of the One-Class SVM model.</a:t>
            </a:r>
          </a:p>
          <a:p>
            <a:pPr marL="742950" lvl="1" indent="-285750">
              <a:buFont typeface="Arial" panose="020B0604020202020204" pitchFamily="34" charset="0"/>
              <a:buChar char="•"/>
            </a:pPr>
            <a:r>
              <a:rPr lang="en-US" altLang="en-US" sz="1500" dirty="0">
                <a:solidFill>
                  <a:schemeClr val="bg1"/>
                </a:solidFill>
              </a:rPr>
              <a:t>A threshold is set to classify data points as anomalies. In the code, the threshold is set to the 5th percentile of the anomaly scores. This can be adjusted based on your requirements.</a:t>
            </a:r>
          </a:p>
          <a:p>
            <a:r>
              <a:rPr lang="en-US" altLang="en-US" sz="1500" b="1" dirty="0">
                <a:solidFill>
                  <a:schemeClr val="bg1"/>
                </a:solidFill>
                <a:latin typeface="Söhne"/>
              </a:rPr>
              <a:t>Identifying Anomalies:</a:t>
            </a:r>
          </a:p>
          <a:p>
            <a:pPr marL="742950" lvl="1" indent="-285750">
              <a:buFont typeface="Arial" panose="020B0604020202020204" pitchFamily="34" charset="0"/>
              <a:buChar char="•"/>
            </a:pPr>
            <a:r>
              <a:rPr lang="en-US" altLang="en-US" sz="1500" dirty="0">
                <a:solidFill>
                  <a:schemeClr val="bg1"/>
                </a:solidFill>
              </a:rPr>
              <a:t>Data points with anomaly scores below the threshold are considered anomalies and are extracted from the dataset.</a:t>
            </a:r>
          </a:p>
          <a:p>
            <a:r>
              <a:rPr lang="en-US" altLang="en-US" sz="1500" b="1" dirty="0">
                <a:solidFill>
                  <a:schemeClr val="bg1"/>
                </a:solidFill>
                <a:latin typeface="Söhne"/>
              </a:rPr>
              <a:t>Visualization:</a:t>
            </a:r>
          </a:p>
          <a:p>
            <a:pPr marL="742950" lvl="1" indent="-285750">
              <a:buFont typeface="Arial" panose="020B0604020202020204" pitchFamily="34" charset="0"/>
              <a:buChar char="•"/>
            </a:pPr>
            <a:r>
              <a:rPr lang="en-US" altLang="en-US" sz="1500" dirty="0">
                <a:solidFill>
                  <a:schemeClr val="bg1"/>
                </a:solidFill>
              </a:rPr>
              <a:t>A pair plot is created using Seaborn to visualize the relationships between all pairs of parameters in the water quality dataset.</a:t>
            </a:r>
          </a:p>
          <a:p>
            <a:pPr marL="742950" lvl="1" indent="-285750">
              <a:buFont typeface="Arial" panose="020B0604020202020204" pitchFamily="34" charset="0"/>
              <a:buChar char="•"/>
            </a:pPr>
            <a:r>
              <a:rPr lang="en-US" altLang="en-US" sz="1500" dirty="0">
                <a:solidFill>
                  <a:schemeClr val="bg1"/>
                </a:solidFill>
              </a:rPr>
              <a:t>Data points are color-coded based on their 'Potability' status (assuming it's a binary classification variable in the dataset), with anomalies shown in red and normal data points in blue.</a:t>
            </a:r>
          </a:p>
        </p:txBody>
      </p:sp>
    </p:spTree>
    <p:extLst>
      <p:ext uri="{BB962C8B-B14F-4D97-AF65-F5344CB8AC3E}">
        <p14:creationId xmlns:p14="http://schemas.microsoft.com/office/powerpoint/2010/main" val="14064329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flip="none" rotWithShape="1">
          <a:gsLst>
            <a:gs pos="19000">
              <a:schemeClr val="tx1">
                <a:lumMod val="65000"/>
                <a:lumOff val="35000"/>
              </a:schemeClr>
            </a:gs>
            <a:gs pos="85000">
              <a:schemeClr val="tx1"/>
            </a:gs>
          </a:gsLst>
          <a:path path="circle">
            <a:fillToRect l="50000" t="50000" r="50000" b="50000"/>
          </a:path>
          <a:tileRect/>
        </a:gradFill>
        <a:effectLst/>
      </p:bgPr>
    </p:bg>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81348EBC-69AF-E126-0716-93238D3620AD}"/>
              </a:ext>
            </a:extLst>
          </p:cNvPr>
          <p:cNvGraphicFramePr>
            <a:graphicFrameLocks noGrp="1"/>
          </p:cNvGraphicFramePr>
          <p:nvPr>
            <p:extLst>
              <p:ext uri="{D42A27DB-BD31-4B8C-83A1-F6EECF244321}">
                <p14:modId xmlns:p14="http://schemas.microsoft.com/office/powerpoint/2010/main" val="3771379380"/>
              </p:ext>
            </p:extLst>
          </p:nvPr>
        </p:nvGraphicFramePr>
        <p:xfrm>
          <a:off x="640492" y="1251006"/>
          <a:ext cx="10911016" cy="4942840"/>
        </p:xfrm>
        <a:graphic>
          <a:graphicData uri="http://schemas.openxmlformats.org/drawingml/2006/table">
            <a:tbl>
              <a:tblPr firstRow="1" bandRow="1">
                <a:tableStyleId>{5C22544A-7EE6-4342-B048-85BDC9FD1C3A}</a:tableStyleId>
              </a:tblPr>
              <a:tblGrid>
                <a:gridCol w="5455508">
                  <a:extLst>
                    <a:ext uri="{9D8B030D-6E8A-4147-A177-3AD203B41FA5}">
                      <a16:colId xmlns:a16="http://schemas.microsoft.com/office/drawing/2014/main" val="703584736"/>
                    </a:ext>
                  </a:extLst>
                </a:gridCol>
                <a:gridCol w="5455508">
                  <a:extLst>
                    <a:ext uri="{9D8B030D-6E8A-4147-A177-3AD203B41FA5}">
                      <a16:colId xmlns:a16="http://schemas.microsoft.com/office/drawing/2014/main" val="3991633075"/>
                    </a:ext>
                  </a:extLst>
                </a:gridCol>
              </a:tblGrid>
              <a:tr h="370840">
                <a:tc>
                  <a:txBody>
                    <a:bodyPr/>
                    <a:lstStyle/>
                    <a:p>
                      <a:pPr algn="ctr"/>
                      <a:r>
                        <a:rPr lang="en-US" dirty="0"/>
                        <a:t> PARAMETER</a:t>
                      </a:r>
                    </a:p>
                  </a:txBody>
                  <a:tcPr/>
                </a:tc>
                <a:tc>
                  <a:txBody>
                    <a:bodyPr/>
                    <a:lstStyle/>
                    <a:p>
                      <a:pPr algn="ctr"/>
                      <a:r>
                        <a:rPr lang="en-US" dirty="0"/>
                        <a:t>DESCRIPTION</a:t>
                      </a:r>
                    </a:p>
                  </a:txBody>
                  <a:tcPr/>
                </a:tc>
                <a:extLst>
                  <a:ext uri="{0D108BD9-81ED-4DB2-BD59-A6C34878D82A}">
                    <a16:rowId xmlns:a16="http://schemas.microsoft.com/office/drawing/2014/main" val="887384560"/>
                  </a:ext>
                </a:extLst>
              </a:tr>
              <a:tr h="370840">
                <a:tc>
                  <a:txBody>
                    <a:bodyPr/>
                    <a:lstStyle/>
                    <a:p>
                      <a:r>
                        <a:rPr lang="en-US" dirty="0"/>
                        <a:t> Problem Statement </a:t>
                      </a:r>
                    </a:p>
                    <a:p>
                      <a:r>
                        <a:rPr lang="en-US" dirty="0"/>
                        <a:t>(Problem to be solved)</a:t>
                      </a:r>
                    </a:p>
                  </a:txBody>
                  <a:tcPr/>
                </a:tc>
                <a:tc>
                  <a:txBody>
                    <a:bodyPr/>
                    <a:lstStyle/>
                    <a:p>
                      <a:pPr marL="285750" indent="-285750">
                        <a:buFont typeface="Arial" panose="020B0604020202020204" pitchFamily="34" charset="0"/>
                        <a:buChar char="•"/>
                      </a:pPr>
                      <a:r>
                        <a:rPr lang="en-US" dirty="0"/>
                        <a:t>Water quality prediction using machine learning techniques. Our model predicts the drinkability of the water based parameters such as pH, Conductivity, and hardness of the water.</a:t>
                      </a:r>
                    </a:p>
                  </a:txBody>
                  <a:tcPr/>
                </a:tc>
                <a:extLst>
                  <a:ext uri="{0D108BD9-81ED-4DB2-BD59-A6C34878D82A}">
                    <a16:rowId xmlns:a16="http://schemas.microsoft.com/office/drawing/2014/main" val="2958177875"/>
                  </a:ext>
                </a:extLst>
              </a:tr>
              <a:tr h="120594">
                <a:tc>
                  <a:txBody>
                    <a:bodyPr/>
                    <a:lstStyle/>
                    <a:p>
                      <a:r>
                        <a:rPr lang="en-US" dirty="0"/>
                        <a:t>Idea / Solution Description</a:t>
                      </a:r>
                    </a:p>
                  </a:txBody>
                  <a:tcPr/>
                </a:tc>
                <a:tc>
                  <a:txBody>
                    <a:bodyPr/>
                    <a:lstStyle/>
                    <a:p>
                      <a:pPr marL="285750" lvl="0" indent="-285750">
                        <a:buFont typeface="Arial" panose="020B0604020202020204" pitchFamily="34" charset="0"/>
                        <a:buChar char="•"/>
                      </a:pPr>
                      <a:r>
                        <a:rPr lang="en-US" sz="1800" kern="1200" dirty="0">
                          <a:solidFill>
                            <a:schemeClr val="dk1"/>
                          </a:solidFill>
                          <a:effectLst/>
                          <a:latin typeface="+mn-lt"/>
                          <a:ea typeface="+mn-ea"/>
                          <a:cs typeface="+mn-cs"/>
                        </a:rPr>
                        <a:t>Water quality prediction model using the principal component analysis followed by decision tree classification.</a:t>
                      </a:r>
                    </a:p>
                    <a:p>
                      <a:pPr marL="285750" lvl="0" indent="-285750">
                        <a:buFont typeface="Arial" panose="020B0604020202020204" pitchFamily="34" charset="0"/>
                        <a:buChar char="•"/>
                      </a:pPr>
                      <a:r>
                        <a:rPr lang="en-US" sz="1800" kern="1200" dirty="0">
                          <a:solidFill>
                            <a:schemeClr val="dk1"/>
                          </a:solidFill>
                          <a:effectLst/>
                          <a:latin typeface="+mn-lt"/>
                          <a:ea typeface="+mn-ea"/>
                          <a:cs typeface="+mn-cs"/>
                        </a:rPr>
                        <a:t>Firstly, the water quality index (WQI) is calculated using the weighted arithmetic index method.</a:t>
                      </a:r>
                    </a:p>
                    <a:p>
                      <a:pPr marL="285750" lvl="0" indent="-285750">
                        <a:buFont typeface="Arial" panose="020B0604020202020204" pitchFamily="34" charset="0"/>
                        <a:buChar char="•"/>
                      </a:pPr>
                      <a:r>
                        <a:rPr lang="en-US" sz="1800" kern="1200" dirty="0">
                          <a:solidFill>
                            <a:schemeClr val="dk1"/>
                          </a:solidFill>
                          <a:effectLst/>
                          <a:latin typeface="+mn-lt"/>
                          <a:ea typeface="+mn-ea"/>
                          <a:cs typeface="+mn-cs"/>
                        </a:rPr>
                        <a:t>Secondly, the principal component analysis (PCA) is applied to the dataset, and the most dominant WQI parameters have been extracted.</a:t>
                      </a:r>
                    </a:p>
                    <a:p>
                      <a:pPr marL="285750" lvl="0" indent="-285750">
                        <a:buFont typeface="Arial" panose="020B0604020202020204" pitchFamily="34" charset="0"/>
                        <a:buChar char="•"/>
                      </a:pPr>
                      <a:r>
                        <a:rPr lang="en-US" sz="1800" kern="1200" dirty="0">
                          <a:solidFill>
                            <a:schemeClr val="dk1"/>
                          </a:solidFill>
                          <a:effectLst/>
                          <a:latin typeface="+mn-lt"/>
                          <a:ea typeface="+mn-ea"/>
                          <a:cs typeface="+mn-cs"/>
                        </a:rPr>
                        <a:t>Thirdly, to predict the WQI, different regression algorithms are used to the PCA output.</a:t>
                      </a:r>
                    </a:p>
                    <a:p>
                      <a:pPr marL="285750" lvl="0" indent="-285750">
                        <a:buFont typeface="Arial" panose="020B0604020202020204" pitchFamily="34" charset="0"/>
                        <a:buChar char="•"/>
                      </a:pPr>
                      <a:r>
                        <a:rPr lang="en-US" sz="1800" kern="1200" dirty="0">
                          <a:solidFill>
                            <a:schemeClr val="dk1"/>
                          </a:solidFill>
                          <a:effectLst/>
                          <a:latin typeface="+mn-lt"/>
                          <a:ea typeface="+mn-ea"/>
                          <a:cs typeface="+mn-cs"/>
                        </a:rPr>
                        <a:t>Finally, the decision tree classifier model is utilized to classify the Water quality status.</a:t>
                      </a:r>
                      <a:endParaRPr lang="en-US" dirty="0"/>
                    </a:p>
                  </a:txBody>
                  <a:tcPr/>
                </a:tc>
                <a:extLst>
                  <a:ext uri="{0D108BD9-81ED-4DB2-BD59-A6C34878D82A}">
                    <a16:rowId xmlns:a16="http://schemas.microsoft.com/office/drawing/2014/main" val="1127160893"/>
                  </a:ext>
                </a:extLst>
              </a:tr>
            </a:tbl>
          </a:graphicData>
        </a:graphic>
      </p:graphicFrame>
      <p:sp>
        <p:nvSpPr>
          <p:cNvPr id="4" name="TextBox 3">
            <a:extLst>
              <a:ext uri="{FF2B5EF4-FFF2-40B4-BE49-F238E27FC236}">
                <a16:creationId xmlns:a16="http://schemas.microsoft.com/office/drawing/2014/main" id="{9BC48457-BE57-0B8A-5BA2-757FCD710828}"/>
              </a:ext>
            </a:extLst>
          </p:cNvPr>
          <p:cNvSpPr txBox="1"/>
          <p:nvPr/>
        </p:nvSpPr>
        <p:spPr>
          <a:xfrm>
            <a:off x="534283" y="371227"/>
            <a:ext cx="5413829" cy="646331"/>
          </a:xfrm>
          <a:prstGeom prst="rect">
            <a:avLst/>
          </a:prstGeom>
          <a:noFill/>
        </p:spPr>
        <p:txBody>
          <a:bodyPr wrap="square" rtlCol="0">
            <a:spAutoFit/>
          </a:bodyPr>
          <a:lstStyle/>
          <a:p>
            <a:r>
              <a:rPr lang="en-US" sz="3600" b="1" dirty="0">
                <a:solidFill>
                  <a:schemeClr val="bg1"/>
                </a:solidFill>
                <a:latin typeface="Söhne"/>
                <a:ea typeface="Roboto" panose="02000000000000000000" pitchFamily="2" charset="0"/>
                <a:cs typeface="Roboto" panose="02000000000000000000" pitchFamily="2" charset="0"/>
              </a:rPr>
              <a:t>Proposed Solution</a:t>
            </a:r>
          </a:p>
        </p:txBody>
      </p:sp>
      <p:cxnSp>
        <p:nvCxnSpPr>
          <p:cNvPr id="5" name="Straight Connector 4">
            <a:extLst>
              <a:ext uri="{FF2B5EF4-FFF2-40B4-BE49-F238E27FC236}">
                <a16:creationId xmlns:a16="http://schemas.microsoft.com/office/drawing/2014/main" id="{3966DACC-D8F5-16BD-A11F-D21ABD4EC888}"/>
              </a:ext>
            </a:extLst>
          </p:cNvPr>
          <p:cNvCxnSpPr>
            <a:cxnSpLocks/>
          </p:cNvCxnSpPr>
          <p:nvPr/>
        </p:nvCxnSpPr>
        <p:spPr>
          <a:xfrm>
            <a:off x="613328" y="1017558"/>
            <a:ext cx="4078514" cy="0"/>
          </a:xfrm>
          <a:prstGeom prst="line">
            <a:avLst/>
          </a:prstGeom>
          <a:ln w="31750">
            <a:gradFill flip="none" rotWithShape="1">
              <a:gsLst>
                <a:gs pos="13000">
                  <a:schemeClr val="accent5">
                    <a:lumMod val="0"/>
                    <a:lumOff val="100000"/>
                  </a:schemeClr>
                </a:gs>
                <a:gs pos="35000">
                  <a:schemeClr val="accent5">
                    <a:lumMod val="0"/>
                    <a:lumOff val="100000"/>
                  </a:schemeClr>
                </a:gs>
                <a:gs pos="55000">
                  <a:srgbClr val="4BD0FF"/>
                </a:gs>
              </a:gsLst>
              <a:path path="circle">
                <a:fillToRect l="50000" t="-80000" r="50000" b="180000"/>
              </a:path>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371578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588E082-193C-5FF2-1ED0-FA9E9CFFDD3C}"/>
              </a:ext>
            </a:extLst>
          </p:cNvPr>
          <p:cNvSpPr txBox="1"/>
          <p:nvPr/>
        </p:nvSpPr>
        <p:spPr>
          <a:xfrm>
            <a:off x="647114" y="506437"/>
            <a:ext cx="3193366" cy="646331"/>
          </a:xfrm>
          <a:prstGeom prst="rect">
            <a:avLst/>
          </a:prstGeom>
          <a:noFill/>
        </p:spPr>
        <p:txBody>
          <a:bodyPr wrap="square" rtlCol="0">
            <a:spAutoFit/>
          </a:bodyPr>
          <a:lstStyle/>
          <a:p>
            <a:r>
              <a:rPr lang="en-US" sz="3600" b="1" dirty="0">
                <a:solidFill>
                  <a:schemeClr val="bg1"/>
                </a:solidFill>
                <a:latin typeface="Söhne"/>
              </a:rPr>
              <a:t>Flow Chart </a:t>
            </a:r>
          </a:p>
        </p:txBody>
      </p:sp>
      <p:pic>
        <p:nvPicPr>
          <p:cNvPr id="3" name="image8.jpeg">
            <a:extLst>
              <a:ext uri="{FF2B5EF4-FFF2-40B4-BE49-F238E27FC236}">
                <a16:creationId xmlns:a16="http://schemas.microsoft.com/office/drawing/2014/main" id="{66D09BA4-2F16-84A8-FD20-7F993AF36C4B}"/>
              </a:ext>
            </a:extLst>
          </p:cNvPr>
          <p:cNvPicPr>
            <a:picLocks noChangeAspect="1"/>
          </p:cNvPicPr>
          <p:nvPr/>
        </p:nvPicPr>
        <p:blipFill rotWithShape="1">
          <a:blip r:embed="rId2" cstate="print"/>
          <a:srcRect l="989" r="848"/>
          <a:stretch/>
        </p:blipFill>
        <p:spPr>
          <a:xfrm>
            <a:off x="1069145" y="1274152"/>
            <a:ext cx="9777046" cy="4789023"/>
          </a:xfrm>
          <a:prstGeom prst="rect">
            <a:avLst/>
          </a:prstGeom>
        </p:spPr>
      </p:pic>
    </p:spTree>
    <p:extLst>
      <p:ext uri="{BB962C8B-B14F-4D97-AF65-F5344CB8AC3E}">
        <p14:creationId xmlns:p14="http://schemas.microsoft.com/office/powerpoint/2010/main" val="23355723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shadeToTitle="1">
        <a:blipFill dpi="0" rotWithShape="1">
          <a:blip r:embed="rId2">
            <a:lum/>
          </a:blip>
          <a:srcRect/>
          <a:stretch>
            <a:fillRect t="-15000" b="-15000"/>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3E948AC-A206-DDF1-4E1B-6DA3E9633ABB}"/>
              </a:ext>
            </a:extLst>
          </p:cNvPr>
          <p:cNvSpPr txBox="1"/>
          <p:nvPr/>
        </p:nvSpPr>
        <p:spPr>
          <a:xfrm>
            <a:off x="323555" y="1772529"/>
            <a:ext cx="11408899" cy="2369880"/>
          </a:xfrm>
          <a:prstGeom prst="rect">
            <a:avLst/>
          </a:prstGeom>
          <a:noFill/>
        </p:spPr>
        <p:txBody>
          <a:bodyPr wrap="square" rtlCol="0">
            <a:spAutoFit/>
          </a:bodyPr>
          <a:lstStyle/>
          <a:p>
            <a:pPr algn="ctr"/>
            <a:r>
              <a:rPr lang="en-US" sz="5400" dirty="0">
                <a:gradFill>
                  <a:gsLst>
                    <a:gs pos="13000">
                      <a:schemeClr val="accent5">
                        <a:lumMod val="0"/>
                        <a:lumOff val="100000"/>
                      </a:schemeClr>
                    </a:gs>
                    <a:gs pos="35000">
                      <a:schemeClr val="accent5">
                        <a:lumMod val="0"/>
                        <a:lumOff val="100000"/>
                      </a:schemeClr>
                    </a:gs>
                    <a:gs pos="55000">
                      <a:srgbClr val="71DAFF"/>
                    </a:gs>
                  </a:gsLst>
                  <a:path path="circle">
                    <a:fillToRect l="50000" t="-80000" r="50000" b="180000"/>
                  </a:path>
                </a:gradFill>
                <a:effectLst>
                  <a:outerShdw blurRad="38100" dist="38100" dir="2700000" algn="tl">
                    <a:srgbClr val="000000">
                      <a:alpha val="43137"/>
                    </a:srgbClr>
                  </a:outerShdw>
                </a:effectLst>
                <a:latin typeface="Copperplate Gothic Bold" panose="020E0705020206020404" pitchFamily="34" charset="0"/>
                <a:ea typeface="+mj-ea"/>
                <a:cs typeface="+mj-cs"/>
              </a:rPr>
              <a:t>Water Quality</a:t>
            </a:r>
          </a:p>
          <a:p>
            <a:pPr algn="ctr"/>
            <a:r>
              <a:rPr lang="en-US" sz="5400" dirty="0">
                <a:gradFill>
                  <a:gsLst>
                    <a:gs pos="13000">
                      <a:schemeClr val="accent5">
                        <a:lumMod val="0"/>
                        <a:lumOff val="100000"/>
                      </a:schemeClr>
                    </a:gs>
                    <a:gs pos="35000">
                      <a:schemeClr val="accent5">
                        <a:lumMod val="0"/>
                        <a:lumOff val="100000"/>
                      </a:schemeClr>
                    </a:gs>
                    <a:gs pos="55000">
                      <a:srgbClr val="71DAFF"/>
                    </a:gs>
                  </a:gsLst>
                  <a:path path="circle">
                    <a:fillToRect l="50000" t="-80000" r="50000" b="180000"/>
                  </a:path>
                </a:gradFill>
                <a:effectLst>
                  <a:outerShdw blurRad="38100" dist="38100" dir="2700000" algn="tl">
                    <a:srgbClr val="000000">
                      <a:alpha val="43137"/>
                    </a:srgbClr>
                  </a:outerShdw>
                </a:effectLst>
                <a:latin typeface="Copperplate Gothic Bold" panose="020E0705020206020404" pitchFamily="34" charset="0"/>
                <a:ea typeface="+mj-ea"/>
                <a:cs typeface="+mj-cs"/>
              </a:rPr>
              <a:t> Analysis</a:t>
            </a:r>
          </a:p>
          <a:p>
            <a:pPr algn="ctr"/>
            <a:r>
              <a:rPr lang="en-US" sz="4000" dirty="0">
                <a:gradFill>
                  <a:gsLst>
                    <a:gs pos="13000">
                      <a:schemeClr val="accent5">
                        <a:lumMod val="0"/>
                        <a:lumOff val="100000"/>
                      </a:schemeClr>
                    </a:gs>
                    <a:gs pos="35000">
                      <a:schemeClr val="accent5">
                        <a:lumMod val="0"/>
                        <a:lumOff val="100000"/>
                      </a:schemeClr>
                    </a:gs>
                    <a:gs pos="55000">
                      <a:srgbClr val="FF0000"/>
                    </a:gs>
                  </a:gsLst>
                  <a:path path="circle">
                    <a:fillToRect l="50000" t="-80000" r="50000" b="180000"/>
                  </a:path>
                </a:gradFill>
                <a:effectLst>
                  <a:outerShdw blurRad="38100" dist="38100" dir="2700000" algn="tl">
                    <a:srgbClr val="000000">
                      <a:alpha val="43137"/>
                    </a:srgbClr>
                  </a:outerShdw>
                </a:effectLst>
                <a:latin typeface="Copperplate Gothic Bold" panose="020E0705020206020404" pitchFamily="34" charset="0"/>
                <a:ea typeface="+mj-ea"/>
                <a:cs typeface="+mj-cs"/>
              </a:rPr>
              <a:t>Anomaly Detection Techniques</a:t>
            </a:r>
          </a:p>
        </p:txBody>
      </p:sp>
    </p:spTree>
    <p:extLst>
      <p:ext uri="{BB962C8B-B14F-4D97-AF65-F5344CB8AC3E}">
        <p14:creationId xmlns:p14="http://schemas.microsoft.com/office/powerpoint/2010/main" val="20659497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tx1">
                <a:lumMod val="65000"/>
                <a:lumOff val="35000"/>
              </a:schemeClr>
            </a:gs>
            <a:gs pos="39000">
              <a:schemeClr val="tx1">
                <a:lumMod val="75000"/>
                <a:lumOff val="25000"/>
              </a:schemeClr>
            </a:gs>
            <a:gs pos="100000">
              <a:schemeClr val="tx1"/>
            </a:gs>
          </a:gsLst>
          <a:path path="rect">
            <a:fillToRect l="100000" t="100000"/>
          </a:path>
          <a:tileRect r="-100000" b="-100000"/>
        </a:gradFill>
        <a:effectLst/>
      </p:bgPr>
    </p:bg>
    <p:spTree>
      <p:nvGrpSpPr>
        <p:cNvPr id="1" name=""/>
        <p:cNvGrpSpPr/>
        <p:nvPr/>
      </p:nvGrpSpPr>
      <p:grpSpPr>
        <a:xfrm>
          <a:off x="0" y="0"/>
          <a:ext cx="0" cy="0"/>
          <a:chOff x="0" y="0"/>
          <a:chExt cx="0" cy="0"/>
        </a:xfrm>
      </p:grpSpPr>
      <p:sp>
        <p:nvSpPr>
          <p:cNvPr id="6" name="Text 2"/>
          <p:cNvSpPr/>
          <p:nvPr/>
        </p:nvSpPr>
        <p:spPr>
          <a:xfrm>
            <a:off x="1698328" y="762496"/>
            <a:ext cx="5238750" cy="578644"/>
          </a:xfrm>
          <a:prstGeom prst="rect">
            <a:avLst/>
          </a:prstGeom>
          <a:noFill/>
          <a:ln/>
        </p:spPr>
        <p:txBody>
          <a:bodyPr wrap="none" rtlCol="0" anchor="t"/>
          <a:lstStyle/>
          <a:p>
            <a:pPr>
              <a:lnSpc>
                <a:spcPts val="4556"/>
              </a:lnSpc>
            </a:pPr>
            <a:r>
              <a:rPr lang="en-US" sz="3645" b="1" dirty="0">
                <a:solidFill>
                  <a:schemeClr val="bg1"/>
                </a:solidFill>
                <a:latin typeface="Crimson Pro" pitchFamily="34" charset="0"/>
                <a:ea typeface="Crimson Pro" pitchFamily="34" charset="-122"/>
                <a:cs typeface="Crimson Pro" pitchFamily="34" charset="-120"/>
              </a:rPr>
              <a:t>Cognos Analytics in Action</a:t>
            </a:r>
            <a:endParaRPr lang="en-US" sz="3645" dirty="0">
              <a:solidFill>
                <a:schemeClr val="bg1"/>
              </a:solidFill>
            </a:endParaRPr>
          </a:p>
        </p:txBody>
      </p:sp>
      <p:pic>
        <p:nvPicPr>
          <p:cNvPr id="7" name="Image 2" descr="preencoded.png"/>
          <p:cNvPicPr>
            <a:picLocks noChangeAspect="1"/>
          </p:cNvPicPr>
          <p:nvPr/>
        </p:nvPicPr>
        <p:blipFill>
          <a:blip r:embed="rId3"/>
          <a:stretch>
            <a:fillRect/>
          </a:stretch>
        </p:blipFill>
        <p:spPr>
          <a:xfrm>
            <a:off x="1698328" y="1618854"/>
            <a:ext cx="2746573" cy="1697434"/>
          </a:xfrm>
          <a:prstGeom prst="rect">
            <a:avLst/>
          </a:prstGeom>
        </p:spPr>
      </p:pic>
      <p:sp>
        <p:nvSpPr>
          <p:cNvPr id="8" name="Text 3"/>
          <p:cNvSpPr/>
          <p:nvPr/>
        </p:nvSpPr>
        <p:spPr>
          <a:xfrm>
            <a:off x="1698328" y="3547666"/>
            <a:ext cx="1851620" cy="289322"/>
          </a:xfrm>
          <a:prstGeom prst="rect">
            <a:avLst/>
          </a:prstGeom>
          <a:noFill/>
          <a:ln/>
        </p:spPr>
        <p:txBody>
          <a:bodyPr wrap="none" rtlCol="0" anchor="t"/>
          <a:lstStyle/>
          <a:p>
            <a:pPr>
              <a:lnSpc>
                <a:spcPts val="2278"/>
              </a:lnSpc>
            </a:pPr>
            <a:r>
              <a:rPr lang="en-US" sz="1822" b="1" dirty="0">
                <a:solidFill>
                  <a:schemeClr val="bg1"/>
                </a:solidFill>
                <a:latin typeface="Crimson Pro" pitchFamily="34" charset="0"/>
                <a:ea typeface="Crimson Pro" pitchFamily="34" charset="-122"/>
                <a:cs typeface="Crimson Pro" pitchFamily="34" charset="-120"/>
              </a:rPr>
              <a:t>Data Exploration</a:t>
            </a:r>
            <a:endParaRPr lang="en-US" sz="1822" dirty="0">
              <a:solidFill>
                <a:schemeClr val="bg1"/>
              </a:solidFill>
            </a:endParaRPr>
          </a:p>
        </p:txBody>
      </p:sp>
      <p:sp>
        <p:nvSpPr>
          <p:cNvPr id="9" name="Text 4"/>
          <p:cNvSpPr/>
          <p:nvPr/>
        </p:nvSpPr>
        <p:spPr>
          <a:xfrm>
            <a:off x="1698328" y="4022130"/>
            <a:ext cx="2746573" cy="1777008"/>
          </a:xfrm>
          <a:prstGeom prst="rect">
            <a:avLst/>
          </a:prstGeom>
          <a:noFill/>
          <a:ln/>
        </p:spPr>
        <p:txBody>
          <a:bodyPr wrap="square" rtlCol="0" anchor="t"/>
          <a:lstStyle/>
          <a:p>
            <a:pPr>
              <a:lnSpc>
                <a:spcPts val="2332"/>
              </a:lnSpc>
            </a:pPr>
            <a:r>
              <a:rPr lang="en-US" sz="1458" dirty="0">
                <a:solidFill>
                  <a:schemeClr val="bg1"/>
                </a:solidFill>
                <a:latin typeface="Open Sans" pitchFamily="34" charset="0"/>
                <a:ea typeface="Open Sans" pitchFamily="34" charset="-122"/>
                <a:cs typeface="Open Sans" pitchFamily="34" charset="-120"/>
              </a:rPr>
              <a:t>Through Cognos Analytics, we were able to explore the data and gain valuable insights into the public transportation efficiency, enabling us to make data-driven decisions.</a:t>
            </a:r>
            <a:endParaRPr lang="en-US" sz="1458" dirty="0">
              <a:solidFill>
                <a:schemeClr val="bg1"/>
              </a:solidFill>
            </a:endParaRPr>
          </a:p>
        </p:txBody>
      </p:sp>
      <p:pic>
        <p:nvPicPr>
          <p:cNvPr id="10" name="Image 3" descr="preencoded.png"/>
          <p:cNvPicPr>
            <a:picLocks noChangeAspect="1"/>
          </p:cNvPicPr>
          <p:nvPr/>
        </p:nvPicPr>
        <p:blipFill>
          <a:blip r:embed="rId4"/>
          <a:stretch>
            <a:fillRect/>
          </a:stretch>
        </p:blipFill>
        <p:spPr>
          <a:xfrm>
            <a:off x="4722614" y="1618854"/>
            <a:ext cx="2746673" cy="1697533"/>
          </a:xfrm>
          <a:prstGeom prst="rect">
            <a:avLst/>
          </a:prstGeom>
        </p:spPr>
      </p:pic>
      <p:sp>
        <p:nvSpPr>
          <p:cNvPr id="11" name="Text 5"/>
          <p:cNvSpPr/>
          <p:nvPr/>
        </p:nvSpPr>
        <p:spPr>
          <a:xfrm>
            <a:off x="4722614" y="3547765"/>
            <a:ext cx="2197100" cy="289322"/>
          </a:xfrm>
          <a:prstGeom prst="rect">
            <a:avLst/>
          </a:prstGeom>
          <a:noFill/>
          <a:ln/>
        </p:spPr>
        <p:txBody>
          <a:bodyPr wrap="none" rtlCol="0" anchor="t"/>
          <a:lstStyle/>
          <a:p>
            <a:pPr>
              <a:lnSpc>
                <a:spcPts val="2278"/>
              </a:lnSpc>
            </a:pPr>
            <a:r>
              <a:rPr lang="en-US" sz="1822" b="1" dirty="0">
                <a:solidFill>
                  <a:schemeClr val="bg1"/>
                </a:solidFill>
                <a:latin typeface="Crimson Pro" pitchFamily="34" charset="0"/>
                <a:ea typeface="Crimson Pro" pitchFamily="34" charset="-122"/>
                <a:cs typeface="Crimson Pro" pitchFamily="34" charset="-120"/>
              </a:rPr>
              <a:t>Interactive Dashboard</a:t>
            </a:r>
            <a:endParaRPr lang="en-US" sz="1822" dirty="0">
              <a:solidFill>
                <a:schemeClr val="bg1"/>
              </a:solidFill>
            </a:endParaRPr>
          </a:p>
        </p:txBody>
      </p:sp>
      <p:sp>
        <p:nvSpPr>
          <p:cNvPr id="12" name="Text 6"/>
          <p:cNvSpPr/>
          <p:nvPr/>
        </p:nvSpPr>
        <p:spPr>
          <a:xfrm>
            <a:off x="4722614" y="4022230"/>
            <a:ext cx="2746673" cy="2073176"/>
          </a:xfrm>
          <a:prstGeom prst="rect">
            <a:avLst/>
          </a:prstGeom>
          <a:noFill/>
          <a:ln/>
        </p:spPr>
        <p:txBody>
          <a:bodyPr wrap="square" rtlCol="0" anchor="t"/>
          <a:lstStyle/>
          <a:p>
            <a:pPr>
              <a:lnSpc>
                <a:spcPts val="2332"/>
              </a:lnSpc>
            </a:pPr>
            <a:r>
              <a:rPr lang="en-US" sz="1458" dirty="0">
                <a:solidFill>
                  <a:schemeClr val="bg1"/>
                </a:solidFill>
                <a:latin typeface="Open Sans" pitchFamily="34" charset="0"/>
                <a:ea typeface="Open Sans" pitchFamily="34" charset="-122"/>
                <a:cs typeface="Open Sans" pitchFamily="34" charset="-120"/>
              </a:rPr>
              <a:t>With the interactive dashboards in Cognos Analytics, we created visually appealing representations of the analysed data, making it easier to understand and interpret for stakeholders.</a:t>
            </a:r>
            <a:endParaRPr lang="en-US" sz="1458" dirty="0">
              <a:solidFill>
                <a:schemeClr val="bg1"/>
              </a:solidFill>
            </a:endParaRPr>
          </a:p>
        </p:txBody>
      </p:sp>
      <p:pic>
        <p:nvPicPr>
          <p:cNvPr id="13" name="Image 4" descr="preencoded.png"/>
          <p:cNvPicPr>
            <a:picLocks noChangeAspect="1"/>
          </p:cNvPicPr>
          <p:nvPr/>
        </p:nvPicPr>
        <p:blipFill>
          <a:blip r:embed="rId5"/>
          <a:stretch>
            <a:fillRect/>
          </a:stretch>
        </p:blipFill>
        <p:spPr>
          <a:xfrm>
            <a:off x="7747000" y="1618854"/>
            <a:ext cx="2746673" cy="1697533"/>
          </a:xfrm>
          <a:prstGeom prst="rect">
            <a:avLst/>
          </a:prstGeom>
        </p:spPr>
      </p:pic>
      <p:sp>
        <p:nvSpPr>
          <p:cNvPr id="14" name="Text 7"/>
          <p:cNvSpPr/>
          <p:nvPr/>
        </p:nvSpPr>
        <p:spPr>
          <a:xfrm>
            <a:off x="7747000" y="3547765"/>
            <a:ext cx="2222500" cy="289322"/>
          </a:xfrm>
          <a:prstGeom prst="rect">
            <a:avLst/>
          </a:prstGeom>
          <a:noFill/>
          <a:ln/>
        </p:spPr>
        <p:txBody>
          <a:bodyPr wrap="none" rtlCol="0" anchor="t"/>
          <a:lstStyle/>
          <a:p>
            <a:pPr>
              <a:lnSpc>
                <a:spcPts val="2278"/>
              </a:lnSpc>
            </a:pPr>
            <a:r>
              <a:rPr lang="en-US" sz="1822" b="1" dirty="0">
                <a:solidFill>
                  <a:schemeClr val="bg1"/>
                </a:solidFill>
                <a:latin typeface="Crimson Pro" pitchFamily="34" charset="0"/>
                <a:ea typeface="Crimson Pro" pitchFamily="34" charset="-122"/>
                <a:cs typeface="Crimson Pro" pitchFamily="34" charset="-120"/>
              </a:rPr>
              <a:t>Reporting and Sharing</a:t>
            </a:r>
            <a:endParaRPr lang="en-US" sz="1822" dirty="0">
              <a:solidFill>
                <a:schemeClr val="bg1"/>
              </a:solidFill>
            </a:endParaRPr>
          </a:p>
        </p:txBody>
      </p:sp>
      <p:sp>
        <p:nvSpPr>
          <p:cNvPr id="15" name="Text 8"/>
          <p:cNvSpPr/>
          <p:nvPr/>
        </p:nvSpPr>
        <p:spPr>
          <a:xfrm>
            <a:off x="7747000" y="4022230"/>
            <a:ext cx="2746673" cy="2073176"/>
          </a:xfrm>
          <a:prstGeom prst="rect">
            <a:avLst/>
          </a:prstGeom>
          <a:noFill/>
          <a:ln/>
        </p:spPr>
        <p:txBody>
          <a:bodyPr wrap="square" rtlCol="0" anchor="t"/>
          <a:lstStyle/>
          <a:p>
            <a:pPr>
              <a:lnSpc>
                <a:spcPts val="2332"/>
              </a:lnSpc>
            </a:pPr>
            <a:r>
              <a:rPr lang="en-US" sz="1458" dirty="0">
                <a:solidFill>
                  <a:schemeClr val="bg1"/>
                </a:solidFill>
                <a:latin typeface="Open Sans" pitchFamily="34" charset="0"/>
                <a:ea typeface="Open Sans" pitchFamily="34" charset="-122"/>
                <a:cs typeface="Open Sans" pitchFamily="34" charset="-120"/>
              </a:rPr>
              <a:t>Cognos Analytics provided us with the ability to generate comprehensive reports and share them with relevant stakeholders, ensuring effective communication of the analysis results.</a:t>
            </a:r>
            <a:endParaRPr lang="en-US" sz="1458" dirty="0">
              <a:solidFill>
                <a:schemeClr val="bg1"/>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tx1">
                <a:lumMod val="65000"/>
                <a:lumOff val="35000"/>
              </a:schemeClr>
            </a:gs>
            <a:gs pos="73000">
              <a:schemeClr val="tx1"/>
            </a:gs>
          </a:gsLst>
          <a:lin ang="0" scaled="1"/>
          <a:tileRect/>
        </a:gra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EE89D2A-87CB-BFA5-DEB8-10D02AFDB34B}"/>
              </a:ext>
            </a:extLst>
          </p:cNvPr>
          <p:cNvSpPr txBox="1"/>
          <p:nvPr/>
        </p:nvSpPr>
        <p:spPr>
          <a:xfrm>
            <a:off x="5528603" y="858129"/>
            <a:ext cx="2546253" cy="707886"/>
          </a:xfrm>
          <a:prstGeom prst="rect">
            <a:avLst/>
          </a:prstGeom>
          <a:noFill/>
        </p:spPr>
        <p:txBody>
          <a:bodyPr wrap="square" rtlCol="0">
            <a:spAutoFit/>
          </a:bodyPr>
          <a:lstStyle/>
          <a:p>
            <a:r>
              <a:rPr lang="en-US" sz="4000" b="1" dirty="0">
                <a:solidFill>
                  <a:schemeClr val="bg1"/>
                </a:solidFill>
                <a:latin typeface="Söhne"/>
              </a:rPr>
              <a:t>Conclusion</a:t>
            </a:r>
          </a:p>
        </p:txBody>
      </p:sp>
      <p:sp>
        <p:nvSpPr>
          <p:cNvPr id="5" name="TextBox 4">
            <a:extLst>
              <a:ext uri="{FF2B5EF4-FFF2-40B4-BE49-F238E27FC236}">
                <a16:creationId xmlns:a16="http://schemas.microsoft.com/office/drawing/2014/main" id="{8F6F261C-C1DE-3642-77CB-656D1D2EA57D}"/>
              </a:ext>
            </a:extLst>
          </p:cNvPr>
          <p:cNvSpPr txBox="1"/>
          <p:nvPr/>
        </p:nvSpPr>
        <p:spPr>
          <a:xfrm>
            <a:off x="5639566" y="1706497"/>
            <a:ext cx="6074913" cy="4524315"/>
          </a:xfrm>
          <a:prstGeom prst="rect">
            <a:avLst/>
          </a:prstGeom>
          <a:noFill/>
        </p:spPr>
        <p:txBody>
          <a:bodyPr wrap="square" rtlCol="0">
            <a:spAutoFit/>
          </a:bodyPr>
          <a:lstStyle>
            <a:defPPr>
              <a:defRPr lang="en-US"/>
            </a:defPPr>
            <a:lvl1pPr>
              <a:defRPr>
                <a:solidFill>
                  <a:srgbClr val="D1D5DB"/>
                </a:solidFill>
                <a:latin typeface="Söhne"/>
              </a:defRPr>
            </a:lvl1pPr>
          </a:lstStyle>
          <a:p>
            <a:r>
              <a:rPr lang="en-US" sz="2400" dirty="0"/>
              <a:t>In conclusion, advanced techniques for anomaly detection in water quality parameters can help unveil hidden patterns and improve the quality of water. Machine learning is a powerful tool for detecting anomalies and predicting their causes. Best practices and evaluation metrics can help ensure the accuracy and reliability of anomaly detection. Future directions can shape the field and open up new opportunities for research and innovation.</a:t>
            </a:r>
          </a:p>
          <a:p>
            <a:endParaRPr lang="en-IN" sz="2400" dirty="0"/>
          </a:p>
        </p:txBody>
      </p:sp>
      <p:pic>
        <p:nvPicPr>
          <p:cNvPr id="3076" name="Picture 4">
            <a:extLst>
              <a:ext uri="{FF2B5EF4-FFF2-40B4-BE49-F238E27FC236}">
                <a16:creationId xmlns:a16="http://schemas.microsoft.com/office/drawing/2014/main" id="{66588EBD-CE71-6E01-474B-2BB8E292216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26109"/>
          <a:stretch/>
        </p:blipFill>
        <p:spPr bwMode="auto">
          <a:xfrm>
            <a:off x="0" y="0"/>
            <a:ext cx="532892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7471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6810C66-F653-ACD3-2161-557E82B9BDE6}"/>
              </a:ext>
            </a:extLst>
          </p:cNvPr>
          <p:cNvSpPr txBox="1"/>
          <p:nvPr/>
        </p:nvSpPr>
        <p:spPr>
          <a:xfrm>
            <a:off x="478299" y="1223889"/>
            <a:ext cx="6246058" cy="2216632"/>
          </a:xfrm>
          <a:prstGeom prst="rect">
            <a:avLst/>
          </a:prstGeom>
          <a:noFill/>
        </p:spPr>
        <p:txBody>
          <a:bodyPr wrap="square" rtlCol="0">
            <a:spAutoFit/>
          </a:bodyPr>
          <a:lstStyle>
            <a:defPPr>
              <a:defRPr lang="en-US"/>
            </a:defPPr>
            <a:lvl1pPr indent="0">
              <a:lnSpc>
                <a:spcPts val="2799"/>
              </a:lnSpc>
              <a:buNone/>
              <a:defRPr>
                <a:solidFill>
                  <a:schemeClr val="bg1"/>
                </a:solidFill>
                <a:latin typeface="Open Sans" pitchFamily="34" charset="0"/>
                <a:ea typeface="Open Sans" pitchFamily="34" charset="-122"/>
                <a:cs typeface="Open Sans" pitchFamily="34" charset="-120"/>
              </a:defRPr>
            </a:lvl1pPr>
          </a:lstStyle>
          <a:p>
            <a:r>
              <a:rPr lang="en-US" dirty="0"/>
              <a:t>Water is one of our most vital resources, and ensuring its quality is paramount for human health, environmental sustainability, and industrial processes. The analysis of water quality parameters is crucial to identify unusual patterns or anomalies that could signal contamination, environmental changes, or infrastructure issues.</a:t>
            </a:r>
          </a:p>
        </p:txBody>
      </p:sp>
      <p:sp>
        <p:nvSpPr>
          <p:cNvPr id="4" name="TextBox 3">
            <a:extLst>
              <a:ext uri="{FF2B5EF4-FFF2-40B4-BE49-F238E27FC236}">
                <a16:creationId xmlns:a16="http://schemas.microsoft.com/office/drawing/2014/main" id="{78FF798F-4226-FE48-FAEC-9BE3F7A9393D}"/>
              </a:ext>
            </a:extLst>
          </p:cNvPr>
          <p:cNvSpPr txBox="1"/>
          <p:nvPr/>
        </p:nvSpPr>
        <p:spPr>
          <a:xfrm>
            <a:off x="435427" y="371227"/>
            <a:ext cx="5413829" cy="646331"/>
          </a:xfrm>
          <a:prstGeom prst="rect">
            <a:avLst/>
          </a:prstGeom>
          <a:noFill/>
        </p:spPr>
        <p:txBody>
          <a:bodyPr wrap="square" rtlCol="0">
            <a:spAutoFit/>
          </a:bodyPr>
          <a:lstStyle/>
          <a:p>
            <a:r>
              <a:rPr lang="en-US" sz="3600" b="1" dirty="0">
                <a:solidFill>
                  <a:schemeClr val="bg1"/>
                </a:solidFill>
                <a:ea typeface="Roboto" panose="02000000000000000000" pitchFamily="2" charset="0"/>
                <a:cs typeface="Roboto" panose="02000000000000000000" pitchFamily="2" charset="0"/>
              </a:rPr>
              <a:t>Introduction</a:t>
            </a:r>
          </a:p>
        </p:txBody>
      </p:sp>
      <p:cxnSp>
        <p:nvCxnSpPr>
          <p:cNvPr id="5" name="Straight Connector 4">
            <a:extLst>
              <a:ext uri="{FF2B5EF4-FFF2-40B4-BE49-F238E27FC236}">
                <a16:creationId xmlns:a16="http://schemas.microsoft.com/office/drawing/2014/main" id="{A5E874F5-3253-CA83-9F4C-D232E1E7216D}"/>
              </a:ext>
            </a:extLst>
          </p:cNvPr>
          <p:cNvCxnSpPr>
            <a:cxnSpLocks/>
          </p:cNvCxnSpPr>
          <p:nvPr/>
        </p:nvCxnSpPr>
        <p:spPr>
          <a:xfrm>
            <a:off x="551543" y="1017558"/>
            <a:ext cx="2430808" cy="0"/>
          </a:xfrm>
          <a:prstGeom prst="line">
            <a:avLst/>
          </a:prstGeom>
          <a:ln w="31750">
            <a:gradFill flip="none" rotWithShape="1">
              <a:gsLst>
                <a:gs pos="13000">
                  <a:schemeClr val="accent5">
                    <a:lumMod val="0"/>
                    <a:lumOff val="100000"/>
                  </a:schemeClr>
                </a:gs>
                <a:gs pos="35000">
                  <a:schemeClr val="accent5">
                    <a:lumMod val="0"/>
                    <a:lumOff val="100000"/>
                  </a:schemeClr>
                </a:gs>
                <a:gs pos="55000">
                  <a:srgbClr val="4BD0FF"/>
                </a:gs>
              </a:gsLst>
              <a:path path="circle">
                <a:fillToRect l="50000" t="-80000" r="50000" b="180000"/>
              </a:path>
              <a:tileRect/>
            </a:gra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2FB4D93C-C16A-9E5D-C64C-F689C422AE3A}"/>
              </a:ext>
            </a:extLst>
          </p:cNvPr>
          <p:cNvSpPr txBox="1"/>
          <p:nvPr/>
        </p:nvSpPr>
        <p:spPr>
          <a:xfrm>
            <a:off x="495270" y="3440521"/>
            <a:ext cx="6215017" cy="2216632"/>
          </a:xfrm>
          <a:prstGeom prst="rect">
            <a:avLst/>
          </a:prstGeom>
          <a:noFill/>
        </p:spPr>
        <p:txBody>
          <a:bodyPr wrap="square" rtlCol="0">
            <a:spAutoFit/>
          </a:bodyPr>
          <a:lstStyle>
            <a:defPPr>
              <a:defRPr lang="en-US"/>
            </a:defPPr>
            <a:lvl1pPr indent="0">
              <a:lnSpc>
                <a:spcPts val="2799"/>
              </a:lnSpc>
              <a:buNone/>
              <a:defRPr>
                <a:solidFill>
                  <a:schemeClr val="bg1"/>
                </a:solidFill>
                <a:latin typeface="Open Sans" pitchFamily="34" charset="0"/>
                <a:ea typeface="Open Sans" pitchFamily="34" charset="-122"/>
                <a:cs typeface="Open Sans" pitchFamily="34" charset="-120"/>
              </a:defRPr>
            </a:lvl1pPr>
          </a:lstStyle>
          <a:p>
            <a:r>
              <a:rPr lang="en-US" dirty="0"/>
              <a:t>This presentation explores the use of anomaly detection techniques in the field of water quality analysis. Anomaly detection is a powerful tool for uncovering unusual or unexpected patterns in data, which can often signify issues or changes that require immediate attention.</a:t>
            </a:r>
          </a:p>
          <a:p>
            <a:endParaRPr lang="en-US" dirty="0"/>
          </a:p>
        </p:txBody>
      </p:sp>
      <p:pic>
        <p:nvPicPr>
          <p:cNvPr id="12" name="Picture 11">
            <a:extLst>
              <a:ext uri="{FF2B5EF4-FFF2-40B4-BE49-F238E27FC236}">
                <a16:creationId xmlns:a16="http://schemas.microsoft.com/office/drawing/2014/main" id="{AC73A032-D244-7F1F-F2B7-58A6B3C1A4AE}"/>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7000"/>
                    </a14:imgEffect>
                    <a14:imgEffect>
                      <a14:brightnessContrast bright="14000" contrast="3000"/>
                    </a14:imgEffect>
                  </a14:imgLayer>
                </a14:imgProps>
              </a:ext>
              <a:ext uri="{28A0092B-C50C-407E-A947-70E740481C1C}">
                <a14:useLocalDpi xmlns:a14="http://schemas.microsoft.com/office/drawing/2010/main" val="0"/>
              </a:ext>
            </a:extLst>
          </a:blip>
          <a:srcRect b="6183"/>
          <a:stretch/>
        </p:blipFill>
        <p:spPr>
          <a:xfrm>
            <a:off x="6840474" y="0"/>
            <a:ext cx="5351526" cy="6858000"/>
          </a:xfrm>
          <a:prstGeom prst="rect">
            <a:avLst/>
          </a:prstGeom>
          <a:ln>
            <a:noFill/>
          </a:ln>
          <a:effectLst>
            <a:softEdge rad="112500"/>
          </a:effectLst>
        </p:spPr>
      </p:pic>
    </p:spTree>
    <p:extLst>
      <p:ext uri="{BB962C8B-B14F-4D97-AF65-F5344CB8AC3E}">
        <p14:creationId xmlns:p14="http://schemas.microsoft.com/office/powerpoint/2010/main" val="30035805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tx1">
                <a:lumMod val="65000"/>
                <a:lumOff val="35000"/>
              </a:schemeClr>
            </a:gs>
            <a:gs pos="78000">
              <a:schemeClr val="tx1"/>
            </a:gs>
          </a:gsLst>
          <a:path path="rect">
            <a:fillToRect l="100000" t="100000"/>
          </a:path>
          <a:tileRect r="-100000" b="-100000"/>
        </a:gra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9018EC4-3788-7F86-DBCF-861DF6762A43}"/>
              </a:ext>
            </a:extLst>
          </p:cNvPr>
          <p:cNvSpPr txBox="1"/>
          <p:nvPr/>
        </p:nvSpPr>
        <p:spPr>
          <a:xfrm>
            <a:off x="435427" y="323518"/>
            <a:ext cx="5413829" cy="646331"/>
          </a:xfrm>
          <a:prstGeom prst="rect">
            <a:avLst/>
          </a:prstGeom>
          <a:noFill/>
        </p:spPr>
        <p:txBody>
          <a:bodyPr wrap="square" rtlCol="0">
            <a:spAutoFit/>
          </a:bodyPr>
          <a:lstStyle/>
          <a:p>
            <a:r>
              <a:rPr lang="en-US" sz="3600" b="1" dirty="0">
                <a:solidFill>
                  <a:schemeClr val="bg1"/>
                </a:solidFill>
                <a:ea typeface="Roboto" panose="02000000000000000000" pitchFamily="2" charset="0"/>
                <a:cs typeface="Roboto" panose="02000000000000000000" pitchFamily="2" charset="0"/>
              </a:rPr>
              <a:t>Phase 2 : Innovation</a:t>
            </a:r>
          </a:p>
        </p:txBody>
      </p:sp>
      <p:cxnSp>
        <p:nvCxnSpPr>
          <p:cNvPr id="4" name="Straight Connector 3">
            <a:extLst>
              <a:ext uri="{FF2B5EF4-FFF2-40B4-BE49-F238E27FC236}">
                <a16:creationId xmlns:a16="http://schemas.microsoft.com/office/drawing/2014/main" id="{3DD127CD-A3DB-A057-3302-B1CB25E5F04F}"/>
              </a:ext>
            </a:extLst>
          </p:cNvPr>
          <p:cNvCxnSpPr>
            <a:cxnSpLocks/>
          </p:cNvCxnSpPr>
          <p:nvPr/>
        </p:nvCxnSpPr>
        <p:spPr>
          <a:xfrm>
            <a:off x="551543" y="1017558"/>
            <a:ext cx="4078514" cy="0"/>
          </a:xfrm>
          <a:prstGeom prst="line">
            <a:avLst/>
          </a:prstGeom>
          <a:ln w="31750">
            <a:gradFill flip="none" rotWithShape="1">
              <a:gsLst>
                <a:gs pos="13000">
                  <a:schemeClr val="accent5">
                    <a:lumMod val="0"/>
                    <a:lumOff val="100000"/>
                  </a:schemeClr>
                </a:gs>
                <a:gs pos="35000">
                  <a:schemeClr val="accent5">
                    <a:lumMod val="0"/>
                    <a:lumOff val="100000"/>
                  </a:schemeClr>
                </a:gs>
                <a:gs pos="55000">
                  <a:srgbClr val="4BD0FF"/>
                </a:gs>
              </a:gsLst>
              <a:path path="circle">
                <a:fillToRect l="50000" t="-80000" r="50000" b="180000"/>
              </a:path>
              <a:tileRect/>
            </a:gra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FAF30F81-F91E-668C-F69B-A4510B8418C3}"/>
              </a:ext>
            </a:extLst>
          </p:cNvPr>
          <p:cNvSpPr txBox="1"/>
          <p:nvPr/>
        </p:nvSpPr>
        <p:spPr>
          <a:xfrm>
            <a:off x="435426" y="1271312"/>
            <a:ext cx="6473371" cy="707886"/>
          </a:xfrm>
          <a:prstGeom prst="rect">
            <a:avLst/>
          </a:prstGeom>
          <a:noFill/>
        </p:spPr>
        <p:txBody>
          <a:bodyPr wrap="square" rtlCol="0">
            <a:spAutoFit/>
          </a:bodyPr>
          <a:lstStyle/>
          <a:p>
            <a:r>
              <a:rPr lang="en-US" sz="2000" dirty="0">
                <a:solidFill>
                  <a:schemeClr val="bg1"/>
                </a:solidFill>
                <a:latin typeface="Roboto" panose="02000000000000000000" pitchFamily="2" charset="0"/>
                <a:ea typeface="Roboto" panose="02000000000000000000" pitchFamily="2" charset="0"/>
                <a:cs typeface="Roboto" panose="02000000000000000000" pitchFamily="2" charset="0"/>
              </a:rPr>
              <a:t>Consider Exploring anomaly detection techniques to identify unusual patterns in Water Quality Parameters</a:t>
            </a:r>
          </a:p>
        </p:txBody>
      </p:sp>
      <p:pic>
        <p:nvPicPr>
          <p:cNvPr id="1026" name="Picture 2">
            <a:extLst>
              <a:ext uri="{FF2B5EF4-FFF2-40B4-BE49-F238E27FC236}">
                <a16:creationId xmlns:a16="http://schemas.microsoft.com/office/drawing/2014/main" id="{F566462F-D6C5-1CF9-3072-7DC403DF64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44220" y="3222805"/>
            <a:ext cx="3996237" cy="3188152"/>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E8774AB5-1742-F12F-1B42-27E79AFD0E13}"/>
              </a:ext>
            </a:extLst>
          </p:cNvPr>
          <p:cNvSpPr txBox="1"/>
          <p:nvPr/>
        </p:nvSpPr>
        <p:spPr>
          <a:xfrm>
            <a:off x="457880" y="3794861"/>
            <a:ext cx="6295117" cy="2246769"/>
          </a:xfrm>
          <a:prstGeom prst="rect">
            <a:avLst/>
          </a:prstGeom>
          <a:noFill/>
        </p:spPr>
        <p:txBody>
          <a:bodyPr wrap="square" rtlCol="0">
            <a:spAutoFit/>
          </a:bodyPr>
          <a:lstStyle>
            <a:defPPr>
              <a:defRPr lang="en-US"/>
            </a:defPPr>
            <a:lvl1pPr>
              <a:defRPr sz="2000">
                <a:solidFill>
                  <a:schemeClr val="bg1"/>
                </a:solidFill>
                <a:latin typeface="Roboto" panose="02000000000000000000" pitchFamily="2" charset="0"/>
                <a:ea typeface="Roboto" panose="02000000000000000000" pitchFamily="2" charset="0"/>
                <a:cs typeface="Roboto" panose="02000000000000000000" pitchFamily="2" charset="0"/>
              </a:defRPr>
            </a:lvl1pPr>
          </a:lstStyle>
          <a:p>
            <a:r>
              <a:rPr lang="en-US" dirty="0"/>
              <a:t>Water Quality Analysis is done by using the Dataset of “</a:t>
            </a:r>
            <a:r>
              <a:rPr lang="en-US" dirty="0" err="1"/>
              <a:t>Water_Potability</a:t>
            </a:r>
            <a:r>
              <a:rPr lang="en-US" dirty="0"/>
              <a:t>” provided by the dataset site www.Kaggle.com</a:t>
            </a:r>
          </a:p>
          <a:p>
            <a:endParaRPr lang="en-US" dirty="0"/>
          </a:p>
          <a:p>
            <a:r>
              <a:rPr lang="en-US" dirty="0"/>
              <a:t>Dataset Link :</a:t>
            </a:r>
          </a:p>
          <a:p>
            <a:r>
              <a:rPr lang="en-US" sz="2000" dirty="0">
                <a:solidFill>
                  <a:srgbClr val="71DAFF"/>
                </a:solidFill>
                <a:latin typeface="Inter"/>
                <a:ea typeface="Roboto" panose="02000000000000000000" pitchFamily="2" charset="0"/>
                <a:cs typeface="Roboto" panose="02000000000000000000" pitchFamily="2" charset="0"/>
              </a:rPr>
              <a:t>https://www.kaggle.com/datasets/adityakadiwal/water-potability</a:t>
            </a:r>
            <a:endParaRPr lang="en-US" dirty="0"/>
          </a:p>
        </p:txBody>
      </p:sp>
      <p:cxnSp>
        <p:nvCxnSpPr>
          <p:cNvPr id="10" name="Straight Connector 9">
            <a:extLst>
              <a:ext uri="{FF2B5EF4-FFF2-40B4-BE49-F238E27FC236}">
                <a16:creationId xmlns:a16="http://schemas.microsoft.com/office/drawing/2014/main" id="{DB10C7CA-FB95-48B4-63E6-FDAABCC5528A}"/>
              </a:ext>
            </a:extLst>
          </p:cNvPr>
          <p:cNvCxnSpPr>
            <a:cxnSpLocks/>
          </p:cNvCxnSpPr>
          <p:nvPr/>
        </p:nvCxnSpPr>
        <p:spPr>
          <a:xfrm>
            <a:off x="531223" y="3572517"/>
            <a:ext cx="3053896" cy="0"/>
          </a:xfrm>
          <a:prstGeom prst="line">
            <a:avLst/>
          </a:prstGeom>
          <a:ln w="31750">
            <a:gradFill flip="none" rotWithShape="1">
              <a:gsLst>
                <a:gs pos="13000">
                  <a:schemeClr val="accent5">
                    <a:lumMod val="0"/>
                    <a:lumOff val="100000"/>
                  </a:schemeClr>
                </a:gs>
                <a:gs pos="35000">
                  <a:schemeClr val="accent5">
                    <a:lumMod val="0"/>
                    <a:lumOff val="100000"/>
                  </a:schemeClr>
                </a:gs>
                <a:gs pos="55000">
                  <a:srgbClr val="4BD0FF"/>
                </a:gs>
              </a:gsLst>
              <a:path path="circle">
                <a:fillToRect l="50000" t="-80000" r="50000" b="180000"/>
              </a:path>
              <a:tileRect/>
            </a:gra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FE9A12E9-72A2-62E9-47D5-0D9B2F849B9B}"/>
              </a:ext>
            </a:extLst>
          </p:cNvPr>
          <p:cNvSpPr txBox="1"/>
          <p:nvPr/>
        </p:nvSpPr>
        <p:spPr>
          <a:xfrm>
            <a:off x="435426" y="2750538"/>
            <a:ext cx="5413829" cy="646331"/>
          </a:xfrm>
          <a:prstGeom prst="rect">
            <a:avLst/>
          </a:prstGeom>
          <a:noFill/>
        </p:spPr>
        <p:txBody>
          <a:bodyPr wrap="square" rtlCol="0">
            <a:spAutoFit/>
          </a:bodyPr>
          <a:lstStyle/>
          <a:p>
            <a:r>
              <a:rPr lang="en-US" sz="3600" b="1" dirty="0">
                <a:solidFill>
                  <a:schemeClr val="bg1"/>
                </a:solidFill>
                <a:ea typeface="Roboto" panose="02000000000000000000" pitchFamily="2" charset="0"/>
                <a:cs typeface="Roboto" panose="02000000000000000000" pitchFamily="2" charset="0"/>
              </a:rPr>
              <a:t>Data Collection</a:t>
            </a:r>
          </a:p>
        </p:txBody>
      </p:sp>
      <p:pic>
        <p:nvPicPr>
          <p:cNvPr id="5" name="Picture 2">
            <a:extLst>
              <a:ext uri="{FF2B5EF4-FFF2-40B4-BE49-F238E27FC236}">
                <a16:creationId xmlns:a16="http://schemas.microsoft.com/office/drawing/2014/main" id="{ECF8931F-0D02-C484-AB85-9D5B2A5AE0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15103" y="447041"/>
            <a:ext cx="3996237" cy="230349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33245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5000"/>
                <a:lumOff val="95000"/>
              </a:schemeClr>
            </a:gs>
            <a:gs pos="0">
              <a:srgbClr val="535353"/>
            </a:gs>
            <a:gs pos="59000">
              <a:schemeClr val="tx1"/>
            </a:gs>
          </a:gsLst>
          <a:path path="circle">
            <a:fillToRect t="100000" r="100000"/>
          </a:path>
          <a:tileRect l="-100000" b="-100000"/>
        </a:gra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FD92D67-4842-1ACF-692D-C8C21F60DA67}"/>
              </a:ext>
            </a:extLst>
          </p:cNvPr>
          <p:cNvSpPr txBox="1"/>
          <p:nvPr/>
        </p:nvSpPr>
        <p:spPr>
          <a:xfrm>
            <a:off x="435427" y="371227"/>
            <a:ext cx="5413829" cy="646331"/>
          </a:xfrm>
          <a:prstGeom prst="rect">
            <a:avLst/>
          </a:prstGeom>
          <a:noFill/>
        </p:spPr>
        <p:txBody>
          <a:bodyPr wrap="square" rtlCol="0">
            <a:spAutoFit/>
          </a:bodyPr>
          <a:lstStyle/>
          <a:p>
            <a:r>
              <a:rPr lang="en-US" sz="3600" b="1" dirty="0">
                <a:solidFill>
                  <a:schemeClr val="bg1"/>
                </a:solidFill>
                <a:ea typeface="Roboto" panose="02000000000000000000" pitchFamily="2" charset="0"/>
                <a:cs typeface="Roboto" panose="02000000000000000000" pitchFamily="2" charset="0"/>
              </a:rPr>
              <a:t>Dataset Observation </a:t>
            </a:r>
          </a:p>
        </p:txBody>
      </p:sp>
      <p:cxnSp>
        <p:nvCxnSpPr>
          <p:cNvPr id="3" name="Straight Connector 2">
            <a:extLst>
              <a:ext uri="{FF2B5EF4-FFF2-40B4-BE49-F238E27FC236}">
                <a16:creationId xmlns:a16="http://schemas.microsoft.com/office/drawing/2014/main" id="{9D583995-0A29-2A19-470E-14FBCE705464}"/>
              </a:ext>
            </a:extLst>
          </p:cNvPr>
          <p:cNvCxnSpPr>
            <a:cxnSpLocks/>
          </p:cNvCxnSpPr>
          <p:nvPr/>
        </p:nvCxnSpPr>
        <p:spPr>
          <a:xfrm>
            <a:off x="551543" y="1017558"/>
            <a:ext cx="4078514" cy="0"/>
          </a:xfrm>
          <a:prstGeom prst="line">
            <a:avLst/>
          </a:prstGeom>
          <a:ln w="31750">
            <a:gradFill flip="none" rotWithShape="1">
              <a:gsLst>
                <a:gs pos="13000">
                  <a:schemeClr val="accent5">
                    <a:lumMod val="0"/>
                    <a:lumOff val="100000"/>
                  </a:schemeClr>
                </a:gs>
                <a:gs pos="35000">
                  <a:schemeClr val="accent5">
                    <a:lumMod val="0"/>
                    <a:lumOff val="100000"/>
                  </a:schemeClr>
                </a:gs>
                <a:gs pos="55000">
                  <a:srgbClr val="4BD0FF"/>
                </a:gs>
              </a:gsLst>
              <a:path path="circle">
                <a:fillToRect l="50000" t="-80000" r="50000" b="180000"/>
              </a:path>
              <a:tileRect/>
            </a:gra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3A71A2E7-BF25-4AA7-D961-D8EB6A3FF589}"/>
              </a:ext>
            </a:extLst>
          </p:cNvPr>
          <p:cNvSpPr txBox="1"/>
          <p:nvPr/>
        </p:nvSpPr>
        <p:spPr>
          <a:xfrm>
            <a:off x="435427" y="1291772"/>
            <a:ext cx="6299200" cy="3293850"/>
          </a:xfrm>
          <a:prstGeom prst="rect">
            <a:avLst/>
          </a:prstGeom>
          <a:noFill/>
        </p:spPr>
        <p:txBody>
          <a:bodyPr wrap="square" rtlCol="0">
            <a:spAutoFit/>
          </a:bodyPr>
          <a:lstStyle>
            <a:defPPr>
              <a:defRPr lang="en-US"/>
            </a:defPPr>
            <a:lvl1pPr indent="0">
              <a:lnSpc>
                <a:spcPts val="2799"/>
              </a:lnSpc>
              <a:buNone/>
              <a:defRPr>
                <a:solidFill>
                  <a:schemeClr val="bg1"/>
                </a:solidFill>
                <a:latin typeface="Open Sans" pitchFamily="34" charset="0"/>
                <a:ea typeface="Open Sans" pitchFamily="34" charset="-122"/>
                <a:cs typeface="Open Sans" pitchFamily="34" charset="-120"/>
              </a:defRPr>
            </a:lvl1pPr>
          </a:lstStyle>
          <a:p>
            <a:r>
              <a:rPr lang="en-US" dirty="0"/>
              <a:t>The </a:t>
            </a:r>
            <a:r>
              <a:rPr lang="en-US" b="1" dirty="0"/>
              <a:t>water_potability.csv </a:t>
            </a:r>
            <a:r>
              <a:rPr lang="en-US" dirty="0"/>
              <a:t>file contains water quality metrics for</a:t>
            </a:r>
            <a:r>
              <a:rPr lang="en-US" b="1" dirty="0"/>
              <a:t> 3276 </a:t>
            </a:r>
            <a:r>
              <a:rPr lang="en-US" dirty="0"/>
              <a:t>different water bodies.</a:t>
            </a:r>
          </a:p>
          <a:p>
            <a:r>
              <a:rPr lang="en-US" dirty="0"/>
              <a:t>It contains Water Quality Parameters such as</a:t>
            </a:r>
          </a:p>
          <a:p>
            <a:r>
              <a:rPr lang="en-US" b="1" dirty="0"/>
              <a:t>pH, Hardness, Solids, Chloramines, Sulphate, Conductivity, </a:t>
            </a:r>
            <a:r>
              <a:rPr lang="en-US" b="1" dirty="0" err="1"/>
              <a:t>Organic_Carbon</a:t>
            </a:r>
            <a:r>
              <a:rPr lang="en-US" b="1" dirty="0"/>
              <a:t>, Trihalomethanes, Turbidity</a:t>
            </a:r>
            <a:r>
              <a:rPr lang="en-US" dirty="0"/>
              <a:t>. The Potability value defines the water quality based on the parameters given.</a:t>
            </a:r>
          </a:p>
          <a:p>
            <a:r>
              <a:rPr lang="en-US" dirty="0"/>
              <a:t>If Potability value is 0 then the water is Potable or the value is 1 then the water is Not Potable.</a:t>
            </a:r>
          </a:p>
        </p:txBody>
      </p:sp>
      <p:pic>
        <p:nvPicPr>
          <p:cNvPr id="2050" name="Picture 2">
            <a:extLst>
              <a:ext uri="{FF2B5EF4-FFF2-40B4-BE49-F238E27FC236}">
                <a16:creationId xmlns:a16="http://schemas.microsoft.com/office/drawing/2014/main" id="{13E6E850-6FFE-BAAA-ECF9-B188147281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0" y="0"/>
            <a:ext cx="4572000" cy="68579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12598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shadeToTitle="1">
        <a:gradFill flip="none" rotWithShape="1">
          <a:gsLst>
            <a:gs pos="0">
              <a:schemeClr val="tx1">
                <a:lumMod val="65000"/>
                <a:lumOff val="35000"/>
              </a:schemeClr>
            </a:gs>
            <a:gs pos="14000">
              <a:schemeClr val="tx1">
                <a:lumMod val="75000"/>
                <a:lumOff val="25000"/>
              </a:schemeClr>
            </a:gs>
            <a:gs pos="73000">
              <a:schemeClr val="tx1"/>
            </a:gs>
          </a:gsLst>
          <a:path path="shape">
            <a:fillToRect l="50000" t="50000" r="50000" b="50000"/>
          </a:path>
          <a:tileRect/>
        </a:gradFill>
        <a:effectLst/>
      </p:bgPr>
    </p:bg>
    <p:spTree>
      <p:nvGrpSpPr>
        <p:cNvPr id="1" name=""/>
        <p:cNvGrpSpPr/>
        <p:nvPr/>
      </p:nvGrpSpPr>
      <p:grpSpPr>
        <a:xfrm>
          <a:off x="0" y="0"/>
          <a:ext cx="0" cy="0"/>
          <a:chOff x="0" y="0"/>
          <a:chExt cx="0" cy="0"/>
        </a:xfrm>
      </p:grpSpPr>
      <p:sp>
        <p:nvSpPr>
          <p:cNvPr id="4" name="Text 1"/>
          <p:cNvSpPr/>
          <p:nvPr/>
        </p:nvSpPr>
        <p:spPr>
          <a:xfrm>
            <a:off x="1698328" y="396221"/>
            <a:ext cx="5340350" cy="578644"/>
          </a:xfrm>
          <a:prstGeom prst="rect">
            <a:avLst/>
          </a:prstGeom>
          <a:noFill/>
          <a:ln/>
        </p:spPr>
        <p:txBody>
          <a:bodyPr wrap="none" rtlCol="0" anchor="t"/>
          <a:lstStyle/>
          <a:p>
            <a:pPr>
              <a:lnSpc>
                <a:spcPts val="4556"/>
              </a:lnSpc>
            </a:pPr>
            <a:r>
              <a:rPr lang="en-US" sz="3645" b="1" dirty="0">
                <a:solidFill>
                  <a:schemeClr val="bg1"/>
                </a:solidFill>
                <a:latin typeface="Söhne"/>
                <a:ea typeface="Crimson Pro" pitchFamily="34" charset="-122"/>
                <a:cs typeface="Crimson Pro" pitchFamily="34" charset="-120"/>
              </a:rPr>
              <a:t>Why </a:t>
            </a:r>
            <a:r>
              <a:rPr lang="en-US" sz="3645" b="1" dirty="0" err="1">
                <a:solidFill>
                  <a:schemeClr val="bg1"/>
                </a:solidFill>
                <a:latin typeface="Söhne"/>
                <a:ea typeface="Crimson Pro" pitchFamily="34" charset="-122"/>
                <a:cs typeface="Crimson Pro" pitchFamily="34" charset="-120"/>
              </a:rPr>
              <a:t>Jupyter</a:t>
            </a:r>
            <a:r>
              <a:rPr lang="en-US" sz="3645" b="1" dirty="0">
                <a:solidFill>
                  <a:schemeClr val="bg1"/>
                </a:solidFill>
                <a:latin typeface="Söhne"/>
                <a:ea typeface="Crimson Pro" pitchFamily="34" charset="-122"/>
                <a:cs typeface="Crimson Pro" pitchFamily="34" charset="-120"/>
              </a:rPr>
              <a:t> Notebook ?</a:t>
            </a:r>
            <a:endParaRPr lang="en-US" sz="3645" b="1" dirty="0">
              <a:solidFill>
                <a:schemeClr val="bg1"/>
              </a:solidFill>
              <a:latin typeface="Söhne"/>
            </a:endParaRPr>
          </a:p>
        </p:txBody>
      </p:sp>
      <p:pic>
        <p:nvPicPr>
          <p:cNvPr id="8" name="Image 2" descr="preencoded.png"/>
          <p:cNvPicPr>
            <a:picLocks noChangeAspect="1"/>
          </p:cNvPicPr>
          <p:nvPr/>
        </p:nvPicPr>
        <p:blipFill>
          <a:blip r:embed="rId3"/>
          <a:stretch>
            <a:fillRect/>
          </a:stretch>
        </p:blipFill>
        <p:spPr>
          <a:xfrm>
            <a:off x="4722614" y="1820169"/>
            <a:ext cx="2746673" cy="1697533"/>
          </a:xfrm>
          <a:prstGeom prst="rect">
            <a:avLst/>
          </a:prstGeom>
        </p:spPr>
      </p:pic>
      <p:sp>
        <p:nvSpPr>
          <p:cNvPr id="9" name="Text 4"/>
          <p:cNvSpPr/>
          <p:nvPr/>
        </p:nvSpPr>
        <p:spPr>
          <a:xfrm>
            <a:off x="4722614" y="3749081"/>
            <a:ext cx="2746673" cy="578644"/>
          </a:xfrm>
          <a:prstGeom prst="rect">
            <a:avLst/>
          </a:prstGeom>
          <a:noFill/>
          <a:ln/>
        </p:spPr>
        <p:txBody>
          <a:bodyPr wrap="square" rtlCol="0" anchor="t"/>
          <a:lstStyle/>
          <a:p>
            <a:pPr>
              <a:lnSpc>
                <a:spcPts val="2278"/>
              </a:lnSpc>
            </a:pPr>
            <a:r>
              <a:rPr lang="en-US" sz="1822" b="1" dirty="0">
                <a:solidFill>
                  <a:schemeClr val="bg1"/>
                </a:solidFill>
                <a:latin typeface="Crimson Pro" pitchFamily="34" charset="0"/>
                <a:ea typeface="Crimson Pro" pitchFamily="34" charset="-122"/>
                <a:cs typeface="Crimson Pro" pitchFamily="34" charset="-120"/>
              </a:rPr>
              <a:t>Executing Code in </a:t>
            </a:r>
            <a:r>
              <a:rPr lang="en-US" sz="1822" b="1" dirty="0" err="1">
                <a:solidFill>
                  <a:schemeClr val="bg1"/>
                </a:solidFill>
                <a:latin typeface="Crimson Pro" pitchFamily="34" charset="0"/>
                <a:ea typeface="Crimson Pro" pitchFamily="34" charset="-122"/>
                <a:cs typeface="Crimson Pro" pitchFamily="34" charset="-120"/>
              </a:rPr>
              <a:t>Jupyter</a:t>
            </a:r>
            <a:r>
              <a:rPr lang="en-US" sz="1822" b="1" dirty="0">
                <a:solidFill>
                  <a:schemeClr val="bg1"/>
                </a:solidFill>
                <a:latin typeface="Crimson Pro" pitchFamily="34" charset="0"/>
                <a:ea typeface="Crimson Pro" pitchFamily="34" charset="-122"/>
                <a:cs typeface="Crimson Pro" pitchFamily="34" charset="-120"/>
              </a:rPr>
              <a:t> Notebook</a:t>
            </a:r>
            <a:endParaRPr lang="en-US" sz="1822" dirty="0">
              <a:solidFill>
                <a:schemeClr val="bg1"/>
              </a:solidFill>
            </a:endParaRPr>
          </a:p>
        </p:txBody>
      </p:sp>
      <p:sp>
        <p:nvSpPr>
          <p:cNvPr id="10" name="Text 5"/>
          <p:cNvSpPr/>
          <p:nvPr/>
        </p:nvSpPr>
        <p:spPr>
          <a:xfrm>
            <a:off x="4722614" y="4512866"/>
            <a:ext cx="2746673" cy="1184672"/>
          </a:xfrm>
          <a:prstGeom prst="rect">
            <a:avLst/>
          </a:prstGeom>
          <a:noFill/>
          <a:ln/>
        </p:spPr>
        <p:txBody>
          <a:bodyPr wrap="square" rtlCol="0" anchor="t"/>
          <a:lstStyle/>
          <a:p>
            <a:pPr>
              <a:lnSpc>
                <a:spcPts val="2332"/>
              </a:lnSpc>
            </a:pPr>
            <a:r>
              <a:rPr lang="en-US" sz="1458" dirty="0">
                <a:solidFill>
                  <a:schemeClr val="bg1"/>
                </a:solidFill>
                <a:latin typeface="Open Sans" pitchFamily="34" charset="0"/>
                <a:ea typeface="Open Sans" pitchFamily="34" charset="-122"/>
                <a:cs typeface="Open Sans" pitchFamily="34" charset="-120"/>
              </a:rPr>
              <a:t>Witness the step-by-step execution of code snippets within the Jupyter Notebook environment.</a:t>
            </a:r>
            <a:endParaRPr lang="en-US" sz="1458" dirty="0">
              <a:solidFill>
                <a:schemeClr val="bg1"/>
              </a:solidFill>
            </a:endParaRPr>
          </a:p>
        </p:txBody>
      </p:sp>
      <p:pic>
        <p:nvPicPr>
          <p:cNvPr id="11" name="Image 3" descr="preencoded.png"/>
          <p:cNvPicPr>
            <a:picLocks noChangeAspect="1"/>
          </p:cNvPicPr>
          <p:nvPr/>
        </p:nvPicPr>
        <p:blipFill>
          <a:blip r:embed="rId4"/>
          <a:stretch>
            <a:fillRect/>
          </a:stretch>
        </p:blipFill>
        <p:spPr>
          <a:xfrm>
            <a:off x="1698328" y="1820169"/>
            <a:ext cx="2746673" cy="1697533"/>
          </a:xfrm>
          <a:prstGeom prst="rect">
            <a:avLst/>
          </a:prstGeom>
        </p:spPr>
      </p:pic>
      <p:sp>
        <p:nvSpPr>
          <p:cNvPr id="12" name="Text 6"/>
          <p:cNvSpPr/>
          <p:nvPr/>
        </p:nvSpPr>
        <p:spPr>
          <a:xfrm>
            <a:off x="1698328" y="3749081"/>
            <a:ext cx="2746673" cy="578644"/>
          </a:xfrm>
          <a:prstGeom prst="rect">
            <a:avLst/>
          </a:prstGeom>
          <a:noFill/>
          <a:ln/>
        </p:spPr>
        <p:txBody>
          <a:bodyPr wrap="square" rtlCol="0" anchor="t"/>
          <a:lstStyle/>
          <a:p>
            <a:pPr>
              <a:lnSpc>
                <a:spcPts val="2278"/>
              </a:lnSpc>
            </a:pPr>
            <a:r>
              <a:rPr lang="en-US" sz="1822" b="1" dirty="0">
                <a:solidFill>
                  <a:schemeClr val="bg1"/>
                </a:solidFill>
                <a:latin typeface="Crimson Pro" pitchFamily="34" charset="0"/>
                <a:ea typeface="Crimson Pro" pitchFamily="34" charset="-122"/>
                <a:cs typeface="Crimson Pro" pitchFamily="34" charset="-120"/>
              </a:rPr>
              <a:t>Visualizing Data in </a:t>
            </a:r>
            <a:r>
              <a:rPr lang="en-US" sz="1822" b="1" dirty="0" err="1">
                <a:solidFill>
                  <a:schemeClr val="bg1"/>
                </a:solidFill>
                <a:latin typeface="Crimson Pro" pitchFamily="34" charset="0"/>
                <a:ea typeface="Crimson Pro" pitchFamily="34" charset="-122"/>
                <a:cs typeface="Crimson Pro" pitchFamily="34" charset="-120"/>
              </a:rPr>
              <a:t>Jupyter</a:t>
            </a:r>
            <a:r>
              <a:rPr lang="en-US" sz="1822" b="1" dirty="0">
                <a:solidFill>
                  <a:schemeClr val="bg1"/>
                </a:solidFill>
                <a:latin typeface="Crimson Pro" pitchFamily="34" charset="0"/>
                <a:ea typeface="Crimson Pro" pitchFamily="34" charset="-122"/>
                <a:cs typeface="Crimson Pro" pitchFamily="34" charset="-120"/>
              </a:rPr>
              <a:t> Notebook</a:t>
            </a:r>
            <a:endParaRPr lang="en-US" sz="1822" dirty="0">
              <a:solidFill>
                <a:schemeClr val="bg1"/>
              </a:solidFill>
            </a:endParaRPr>
          </a:p>
        </p:txBody>
      </p:sp>
      <p:sp>
        <p:nvSpPr>
          <p:cNvPr id="13" name="Text 7"/>
          <p:cNvSpPr/>
          <p:nvPr/>
        </p:nvSpPr>
        <p:spPr>
          <a:xfrm>
            <a:off x="1698328" y="4512866"/>
            <a:ext cx="2746673" cy="1184672"/>
          </a:xfrm>
          <a:prstGeom prst="rect">
            <a:avLst/>
          </a:prstGeom>
          <a:noFill/>
          <a:ln/>
        </p:spPr>
        <p:txBody>
          <a:bodyPr wrap="square" rtlCol="0" anchor="t"/>
          <a:lstStyle/>
          <a:p>
            <a:pPr>
              <a:lnSpc>
                <a:spcPts val="2332"/>
              </a:lnSpc>
            </a:pPr>
            <a:r>
              <a:rPr lang="en-US" sz="1458" dirty="0">
                <a:solidFill>
                  <a:schemeClr val="bg1"/>
                </a:solidFill>
                <a:latin typeface="Open Sans" pitchFamily="34" charset="0"/>
                <a:ea typeface="Open Sans" pitchFamily="34" charset="-122"/>
                <a:cs typeface="Open Sans" pitchFamily="34" charset="-120"/>
              </a:rPr>
              <a:t>Demonstrating the power of data visualization using Jupyter Notebook's interactive capabilities.</a:t>
            </a:r>
            <a:endParaRPr lang="en-US" sz="1458" dirty="0">
              <a:solidFill>
                <a:schemeClr val="bg1"/>
              </a:solidFill>
            </a:endParaRPr>
          </a:p>
        </p:txBody>
      </p:sp>
      <p:cxnSp>
        <p:nvCxnSpPr>
          <p:cNvPr id="14" name="Straight Connector 13">
            <a:extLst>
              <a:ext uri="{FF2B5EF4-FFF2-40B4-BE49-F238E27FC236}">
                <a16:creationId xmlns:a16="http://schemas.microsoft.com/office/drawing/2014/main" id="{13161B10-4B19-F981-B190-81CB28E92567}"/>
              </a:ext>
            </a:extLst>
          </p:cNvPr>
          <p:cNvCxnSpPr>
            <a:cxnSpLocks/>
          </p:cNvCxnSpPr>
          <p:nvPr/>
        </p:nvCxnSpPr>
        <p:spPr>
          <a:xfrm>
            <a:off x="1783530" y="1206244"/>
            <a:ext cx="4733384" cy="0"/>
          </a:xfrm>
          <a:prstGeom prst="line">
            <a:avLst/>
          </a:prstGeom>
          <a:ln w="31750">
            <a:gradFill flip="none" rotWithShape="1">
              <a:gsLst>
                <a:gs pos="13000">
                  <a:schemeClr val="accent5">
                    <a:lumMod val="0"/>
                    <a:lumOff val="100000"/>
                  </a:schemeClr>
                </a:gs>
                <a:gs pos="35000">
                  <a:schemeClr val="accent5">
                    <a:lumMod val="0"/>
                    <a:lumOff val="100000"/>
                  </a:schemeClr>
                </a:gs>
                <a:gs pos="55000">
                  <a:srgbClr val="4BD0FF"/>
                </a:gs>
              </a:gsLst>
              <a:path path="circle">
                <a:fillToRect l="50000" t="-80000" r="50000" b="180000"/>
              </a:path>
              <a:tileRect/>
            </a:gradFill>
          </a:ln>
        </p:spPr>
        <p:style>
          <a:lnRef idx="1">
            <a:schemeClr val="accent1"/>
          </a:lnRef>
          <a:fillRef idx="0">
            <a:schemeClr val="accent1"/>
          </a:fillRef>
          <a:effectRef idx="0">
            <a:schemeClr val="accent1"/>
          </a:effectRef>
          <a:fontRef idx="minor">
            <a:schemeClr val="tx1"/>
          </a:fontRef>
        </p:style>
      </p:cxnSp>
      <p:pic>
        <p:nvPicPr>
          <p:cNvPr id="16" name="Image 1" descr="preencoded.png">
            <a:extLst>
              <a:ext uri="{FF2B5EF4-FFF2-40B4-BE49-F238E27FC236}">
                <a16:creationId xmlns:a16="http://schemas.microsoft.com/office/drawing/2014/main" id="{EC3051CE-5E0B-B99A-A80D-EE015700975A}"/>
              </a:ext>
            </a:extLst>
          </p:cNvPr>
          <p:cNvPicPr>
            <a:picLocks noChangeAspect="1"/>
          </p:cNvPicPr>
          <p:nvPr/>
        </p:nvPicPr>
        <p:blipFill>
          <a:blip r:embed="rId5"/>
          <a:stretch>
            <a:fillRect/>
          </a:stretch>
        </p:blipFill>
        <p:spPr>
          <a:xfrm>
            <a:off x="7747099" y="1820169"/>
            <a:ext cx="2746573" cy="1697434"/>
          </a:xfrm>
          <a:prstGeom prst="rect">
            <a:avLst/>
          </a:prstGeom>
        </p:spPr>
      </p:pic>
      <p:sp>
        <p:nvSpPr>
          <p:cNvPr id="17" name="Text 2">
            <a:extLst>
              <a:ext uri="{FF2B5EF4-FFF2-40B4-BE49-F238E27FC236}">
                <a16:creationId xmlns:a16="http://schemas.microsoft.com/office/drawing/2014/main" id="{A5713318-BB04-5202-EC5B-FC7465096280}"/>
              </a:ext>
            </a:extLst>
          </p:cNvPr>
          <p:cNvSpPr/>
          <p:nvPr/>
        </p:nvSpPr>
        <p:spPr>
          <a:xfrm>
            <a:off x="7747099" y="3748981"/>
            <a:ext cx="2746573" cy="867966"/>
          </a:xfrm>
          <a:prstGeom prst="rect">
            <a:avLst/>
          </a:prstGeom>
          <a:noFill/>
          <a:ln/>
        </p:spPr>
        <p:txBody>
          <a:bodyPr wrap="square" rtlCol="0" anchor="t"/>
          <a:lstStyle/>
          <a:p>
            <a:pPr>
              <a:lnSpc>
                <a:spcPts val="2278"/>
              </a:lnSpc>
            </a:pPr>
            <a:r>
              <a:rPr lang="en-US" sz="1822" b="1" dirty="0">
                <a:solidFill>
                  <a:schemeClr val="bg1"/>
                </a:solidFill>
                <a:latin typeface="Crimson Pro" pitchFamily="34" charset="0"/>
                <a:ea typeface="Crimson Pro" pitchFamily="34" charset="-122"/>
                <a:cs typeface="Crimson Pro" pitchFamily="34" charset="-120"/>
              </a:rPr>
              <a:t>Machine Learning Algorithms in Jupyter Notebook</a:t>
            </a:r>
            <a:endParaRPr lang="en-US" sz="1822" dirty="0">
              <a:solidFill>
                <a:schemeClr val="bg1"/>
              </a:solidFill>
            </a:endParaRPr>
          </a:p>
        </p:txBody>
      </p:sp>
      <p:sp>
        <p:nvSpPr>
          <p:cNvPr id="18" name="Text 3">
            <a:extLst>
              <a:ext uri="{FF2B5EF4-FFF2-40B4-BE49-F238E27FC236}">
                <a16:creationId xmlns:a16="http://schemas.microsoft.com/office/drawing/2014/main" id="{BAA46543-6CC8-3C41-B930-EB54737A99DD}"/>
              </a:ext>
            </a:extLst>
          </p:cNvPr>
          <p:cNvSpPr/>
          <p:nvPr/>
        </p:nvSpPr>
        <p:spPr>
          <a:xfrm>
            <a:off x="7747099" y="4802088"/>
            <a:ext cx="2746573" cy="1184672"/>
          </a:xfrm>
          <a:prstGeom prst="rect">
            <a:avLst/>
          </a:prstGeom>
          <a:noFill/>
          <a:ln/>
        </p:spPr>
        <p:txBody>
          <a:bodyPr wrap="square" rtlCol="0" anchor="t"/>
          <a:lstStyle/>
          <a:p>
            <a:pPr>
              <a:lnSpc>
                <a:spcPts val="2332"/>
              </a:lnSpc>
            </a:pPr>
            <a:r>
              <a:rPr lang="en-US" sz="1458" dirty="0">
                <a:solidFill>
                  <a:schemeClr val="bg1"/>
                </a:solidFill>
                <a:latin typeface="Open Sans" pitchFamily="34" charset="0"/>
                <a:ea typeface="Open Sans" pitchFamily="34" charset="-122"/>
                <a:cs typeface="Open Sans" pitchFamily="34" charset="-120"/>
              </a:rPr>
              <a:t>Showcasing the implementation of KNN, CNN, and Gradient Descent algorithms in Jupyter Notebook.</a:t>
            </a:r>
            <a:endParaRPr lang="en-US" sz="1458" dirty="0">
              <a:solidFill>
                <a:schemeClr val="bg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tx1">
                <a:lumMod val="65000"/>
                <a:lumOff val="35000"/>
              </a:schemeClr>
            </a:gs>
            <a:gs pos="36000">
              <a:schemeClr val="tx1">
                <a:lumMod val="75000"/>
                <a:lumOff val="25000"/>
              </a:schemeClr>
            </a:gs>
            <a:gs pos="88000">
              <a:schemeClr val="tx1"/>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BDB48F7-5F6B-5F4D-8BF3-2708172AFDEC}"/>
              </a:ext>
            </a:extLst>
          </p:cNvPr>
          <p:cNvSpPr txBox="1"/>
          <p:nvPr/>
        </p:nvSpPr>
        <p:spPr>
          <a:xfrm>
            <a:off x="180095" y="503888"/>
            <a:ext cx="6220705" cy="1077218"/>
          </a:xfrm>
          <a:prstGeom prst="rect">
            <a:avLst/>
          </a:prstGeom>
          <a:noFill/>
        </p:spPr>
        <p:txBody>
          <a:bodyPr wrap="square" rtlCol="0">
            <a:spAutoFit/>
          </a:bodyPr>
          <a:lstStyle/>
          <a:p>
            <a:r>
              <a:rPr lang="en-US" sz="3200" b="1" dirty="0">
                <a:solidFill>
                  <a:schemeClr val="bg1"/>
                </a:solidFill>
                <a:ea typeface="Roboto" panose="02000000000000000000" pitchFamily="2" charset="0"/>
                <a:cs typeface="Roboto" panose="02000000000000000000" pitchFamily="2" charset="0"/>
              </a:rPr>
              <a:t>Data Extraction With </a:t>
            </a:r>
            <a:r>
              <a:rPr lang="en-US" sz="3200" b="1" dirty="0" err="1">
                <a:solidFill>
                  <a:schemeClr val="bg1"/>
                </a:solidFill>
                <a:ea typeface="Roboto" panose="02000000000000000000" pitchFamily="2" charset="0"/>
                <a:cs typeface="Roboto" panose="02000000000000000000" pitchFamily="2" charset="0"/>
              </a:rPr>
              <a:t>Jupyter</a:t>
            </a:r>
            <a:r>
              <a:rPr lang="en-US" sz="3200" b="1" dirty="0">
                <a:solidFill>
                  <a:schemeClr val="bg1"/>
                </a:solidFill>
                <a:ea typeface="Roboto" panose="02000000000000000000" pitchFamily="2" charset="0"/>
                <a:cs typeface="Roboto" panose="02000000000000000000" pitchFamily="2" charset="0"/>
              </a:rPr>
              <a:t> Notebook</a:t>
            </a:r>
          </a:p>
        </p:txBody>
      </p:sp>
      <p:cxnSp>
        <p:nvCxnSpPr>
          <p:cNvPr id="3" name="Straight Connector 2">
            <a:extLst>
              <a:ext uri="{FF2B5EF4-FFF2-40B4-BE49-F238E27FC236}">
                <a16:creationId xmlns:a16="http://schemas.microsoft.com/office/drawing/2014/main" id="{637D8C34-A5CB-7BA4-8BC3-BF1C93A75965}"/>
              </a:ext>
            </a:extLst>
          </p:cNvPr>
          <p:cNvCxnSpPr>
            <a:cxnSpLocks/>
          </p:cNvCxnSpPr>
          <p:nvPr/>
        </p:nvCxnSpPr>
        <p:spPr>
          <a:xfrm>
            <a:off x="325238" y="1745343"/>
            <a:ext cx="4885391" cy="0"/>
          </a:xfrm>
          <a:prstGeom prst="line">
            <a:avLst/>
          </a:prstGeom>
          <a:ln w="31750">
            <a:gradFill flip="none" rotWithShape="1">
              <a:gsLst>
                <a:gs pos="13000">
                  <a:schemeClr val="accent5">
                    <a:lumMod val="0"/>
                    <a:lumOff val="100000"/>
                  </a:schemeClr>
                </a:gs>
                <a:gs pos="35000">
                  <a:schemeClr val="accent5">
                    <a:lumMod val="0"/>
                    <a:lumOff val="100000"/>
                  </a:schemeClr>
                </a:gs>
                <a:gs pos="55000">
                  <a:srgbClr val="4BD0FF"/>
                </a:gs>
              </a:gsLst>
              <a:path path="circle">
                <a:fillToRect l="50000" t="-80000" r="50000" b="180000"/>
              </a:path>
              <a:tileRect/>
            </a:gra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578F9E33-7440-680E-E8FE-CC9A42389E28}"/>
              </a:ext>
            </a:extLst>
          </p:cNvPr>
          <p:cNvPicPr>
            <a:picLocks noChangeAspect="1"/>
          </p:cNvPicPr>
          <p:nvPr/>
        </p:nvPicPr>
        <p:blipFill>
          <a:blip r:embed="rId2"/>
          <a:stretch>
            <a:fillRect/>
          </a:stretch>
        </p:blipFill>
        <p:spPr>
          <a:xfrm>
            <a:off x="6502400" y="0"/>
            <a:ext cx="5689600" cy="6858000"/>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9" name="TextBox 8">
            <a:extLst>
              <a:ext uri="{FF2B5EF4-FFF2-40B4-BE49-F238E27FC236}">
                <a16:creationId xmlns:a16="http://schemas.microsoft.com/office/drawing/2014/main" id="{AD54F07E-7D80-A947-75DF-761CA771BBD5}"/>
              </a:ext>
            </a:extLst>
          </p:cNvPr>
          <p:cNvSpPr txBox="1"/>
          <p:nvPr/>
        </p:nvSpPr>
        <p:spPr>
          <a:xfrm>
            <a:off x="325238" y="2075543"/>
            <a:ext cx="4885391" cy="4013022"/>
          </a:xfrm>
          <a:prstGeom prst="rect">
            <a:avLst/>
          </a:prstGeom>
          <a:noFill/>
        </p:spPr>
        <p:txBody>
          <a:bodyPr wrap="square" rtlCol="0">
            <a:spAutoFit/>
          </a:bodyPr>
          <a:lstStyle/>
          <a:p>
            <a:pPr marL="0" indent="0">
              <a:lnSpc>
                <a:spcPts val="2799"/>
              </a:lnSpc>
              <a:buNone/>
            </a:pPr>
            <a:r>
              <a:rPr lang="en-US" sz="1800" dirty="0" err="1">
                <a:solidFill>
                  <a:schemeClr val="bg1"/>
                </a:solidFill>
                <a:latin typeface="Open Sans" pitchFamily="34" charset="0"/>
                <a:ea typeface="Open Sans" pitchFamily="34" charset="-122"/>
                <a:cs typeface="Open Sans" pitchFamily="34" charset="-120"/>
              </a:rPr>
              <a:t>Jupyter</a:t>
            </a:r>
            <a:r>
              <a:rPr lang="en-US" sz="1800" dirty="0">
                <a:solidFill>
                  <a:schemeClr val="bg1"/>
                </a:solidFill>
                <a:latin typeface="Open Sans" pitchFamily="34" charset="0"/>
                <a:ea typeface="Open Sans" pitchFamily="34" charset="-122"/>
                <a:cs typeface="Open Sans" pitchFamily="34" charset="-120"/>
              </a:rPr>
              <a:t> Notebook is widely used to extract data and to work with datasets due to its high flexibility and user-friendly interface. For this project, we utilized </a:t>
            </a:r>
            <a:r>
              <a:rPr lang="en-US" sz="1800" dirty="0" err="1">
                <a:solidFill>
                  <a:schemeClr val="bg1"/>
                </a:solidFill>
                <a:latin typeface="Open Sans" pitchFamily="34" charset="0"/>
                <a:ea typeface="Open Sans" pitchFamily="34" charset="-122"/>
                <a:cs typeface="Open Sans" pitchFamily="34" charset="-120"/>
              </a:rPr>
              <a:t>Jupyter</a:t>
            </a:r>
            <a:r>
              <a:rPr lang="en-US" sz="1800" dirty="0">
                <a:solidFill>
                  <a:schemeClr val="bg1"/>
                </a:solidFill>
                <a:latin typeface="Open Sans" pitchFamily="34" charset="0"/>
                <a:ea typeface="Open Sans" pitchFamily="34" charset="-122"/>
                <a:cs typeface="Open Sans" pitchFamily="34" charset="-120"/>
              </a:rPr>
              <a:t> Notebook to extract data from CSV files. Specifically, we extracted data from dataset provided by the Kaggle </a:t>
            </a:r>
            <a:r>
              <a:rPr lang="en-US" sz="1800" b="1" dirty="0">
                <a:solidFill>
                  <a:schemeClr val="bg1"/>
                </a:solidFill>
                <a:latin typeface="Open Sans" pitchFamily="34" charset="0"/>
                <a:ea typeface="Open Sans" pitchFamily="34" charset="-122"/>
                <a:cs typeface="Open Sans" pitchFamily="34" charset="-120"/>
              </a:rPr>
              <a:t>‘</a:t>
            </a:r>
            <a:r>
              <a:rPr lang="en-US" b="1" dirty="0">
                <a:solidFill>
                  <a:schemeClr val="bg1"/>
                </a:solidFill>
                <a:latin typeface="Open Sans" pitchFamily="34" charset="0"/>
                <a:ea typeface="Open Sans" pitchFamily="34" charset="-122"/>
                <a:cs typeface="Open Sans" pitchFamily="34" charset="-120"/>
              </a:rPr>
              <a:t>w</a:t>
            </a:r>
            <a:r>
              <a:rPr lang="en-US" sz="1800" b="1" dirty="0">
                <a:solidFill>
                  <a:schemeClr val="bg1"/>
                </a:solidFill>
                <a:latin typeface="Open Sans" pitchFamily="34" charset="0"/>
                <a:ea typeface="Open Sans" pitchFamily="34" charset="-122"/>
                <a:cs typeface="Open Sans" pitchFamily="34" charset="-120"/>
              </a:rPr>
              <a:t>ater_potability.csv’</a:t>
            </a:r>
            <a:r>
              <a:rPr lang="en-US" sz="1800" dirty="0">
                <a:solidFill>
                  <a:schemeClr val="bg1"/>
                </a:solidFill>
                <a:latin typeface="Open Sans" pitchFamily="34" charset="0"/>
                <a:ea typeface="Open Sans" pitchFamily="34" charset="-122"/>
                <a:cs typeface="Open Sans" pitchFamily="34" charset="-120"/>
              </a:rPr>
              <a:t>. By leveraging Pandas, a popular library of Python, we were able to efficiently extract and manipulate the data.</a:t>
            </a:r>
            <a:endParaRPr lang="en-US" sz="1800" dirty="0">
              <a:solidFill>
                <a:schemeClr val="bg1"/>
              </a:solidFill>
            </a:endParaRPr>
          </a:p>
        </p:txBody>
      </p:sp>
    </p:spTree>
    <p:extLst>
      <p:ext uri="{BB962C8B-B14F-4D97-AF65-F5344CB8AC3E}">
        <p14:creationId xmlns:p14="http://schemas.microsoft.com/office/powerpoint/2010/main" val="27268603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shadeToTitle="1">
        <a:gradFill flip="none" rotWithShape="1">
          <a:gsLst>
            <a:gs pos="0">
              <a:schemeClr val="tx1">
                <a:lumMod val="65000"/>
                <a:lumOff val="35000"/>
              </a:schemeClr>
            </a:gs>
            <a:gs pos="0">
              <a:schemeClr val="tx1">
                <a:lumMod val="75000"/>
                <a:lumOff val="25000"/>
              </a:schemeClr>
            </a:gs>
            <a:gs pos="100000">
              <a:schemeClr val="tx1"/>
            </a:gs>
          </a:gsLst>
          <a:path path="shape">
            <a:fillToRect l="50000" t="50000" r="50000" b="50000"/>
          </a:path>
          <a:tileRect/>
        </a:gradFill>
        <a:effectLst/>
      </p:bgPr>
    </p:bg>
    <p:spTree>
      <p:nvGrpSpPr>
        <p:cNvPr id="1" name=""/>
        <p:cNvGrpSpPr/>
        <p:nvPr/>
      </p:nvGrpSpPr>
      <p:grpSpPr>
        <a:xfrm>
          <a:off x="0" y="0"/>
          <a:ext cx="0" cy="0"/>
          <a:chOff x="0" y="0"/>
          <a:chExt cx="0" cy="0"/>
        </a:xfrm>
      </p:grpSpPr>
      <p:sp>
        <p:nvSpPr>
          <p:cNvPr id="4" name="Text 1"/>
          <p:cNvSpPr/>
          <p:nvPr/>
        </p:nvSpPr>
        <p:spPr>
          <a:xfrm>
            <a:off x="493642" y="945483"/>
            <a:ext cx="5791129" cy="1498482"/>
          </a:xfrm>
          <a:prstGeom prst="rect">
            <a:avLst/>
          </a:prstGeom>
          <a:noFill/>
          <a:ln/>
        </p:spPr>
        <p:txBody>
          <a:bodyPr wrap="square" rtlCol="0" anchor="t"/>
          <a:lstStyle/>
          <a:p>
            <a:pPr>
              <a:lnSpc>
                <a:spcPts val="4556"/>
              </a:lnSpc>
            </a:pPr>
            <a:r>
              <a:rPr lang="en-US" sz="3645" b="1" dirty="0">
                <a:solidFill>
                  <a:schemeClr val="bg1"/>
                </a:solidFill>
                <a:latin typeface="Crimson Pro" pitchFamily="34" charset="0"/>
                <a:ea typeface="Crimson Pro" pitchFamily="34" charset="-122"/>
                <a:cs typeface="Crimson Pro" pitchFamily="34" charset="-120"/>
              </a:rPr>
              <a:t>Visualization with NumPy, Pandas and Matplotlib.</a:t>
            </a:r>
            <a:endParaRPr lang="en-US" sz="3645" dirty="0">
              <a:solidFill>
                <a:schemeClr val="bg1"/>
              </a:solidFill>
            </a:endParaRPr>
          </a:p>
        </p:txBody>
      </p:sp>
      <p:sp>
        <p:nvSpPr>
          <p:cNvPr id="5" name="Text 2"/>
          <p:cNvSpPr/>
          <p:nvPr/>
        </p:nvSpPr>
        <p:spPr>
          <a:xfrm>
            <a:off x="493642" y="2915549"/>
            <a:ext cx="6299044" cy="1498487"/>
          </a:xfrm>
          <a:prstGeom prst="rect">
            <a:avLst/>
          </a:prstGeom>
          <a:noFill/>
        </p:spPr>
        <p:txBody>
          <a:bodyPr wrap="square" rtlCol="0">
            <a:spAutoFit/>
          </a:bodyPr>
          <a:lstStyle/>
          <a:p>
            <a:pPr>
              <a:lnSpc>
                <a:spcPts val="2799"/>
              </a:lnSpc>
            </a:pPr>
            <a:r>
              <a:rPr lang="en-US" dirty="0">
                <a:solidFill>
                  <a:schemeClr val="bg1"/>
                </a:solidFill>
                <a:latin typeface="Open Sans" pitchFamily="34" charset="0"/>
                <a:ea typeface="Open Sans" pitchFamily="34" charset="-122"/>
                <a:cs typeface="Open Sans" pitchFamily="34" charset="-120"/>
              </a:rPr>
              <a:t>In this section, we will demonstrate how NumPy and Pandas Data Frame were used for effective data visualization. The visualization techniques used include graph plotting, histograms, and scatter plots.</a:t>
            </a:r>
          </a:p>
        </p:txBody>
      </p:sp>
      <p:cxnSp>
        <p:nvCxnSpPr>
          <p:cNvPr id="14" name="Straight Connector 13">
            <a:extLst>
              <a:ext uri="{FF2B5EF4-FFF2-40B4-BE49-F238E27FC236}">
                <a16:creationId xmlns:a16="http://schemas.microsoft.com/office/drawing/2014/main" id="{41B5AFE1-04FB-5007-F37F-65B9C773FE04}"/>
              </a:ext>
            </a:extLst>
          </p:cNvPr>
          <p:cNvCxnSpPr>
            <a:cxnSpLocks/>
          </p:cNvCxnSpPr>
          <p:nvPr/>
        </p:nvCxnSpPr>
        <p:spPr>
          <a:xfrm>
            <a:off x="598107" y="2479525"/>
            <a:ext cx="4885391" cy="0"/>
          </a:xfrm>
          <a:prstGeom prst="line">
            <a:avLst/>
          </a:prstGeom>
          <a:ln w="31750">
            <a:gradFill flip="none" rotWithShape="1">
              <a:gsLst>
                <a:gs pos="13000">
                  <a:schemeClr val="accent5">
                    <a:lumMod val="0"/>
                    <a:lumOff val="100000"/>
                  </a:schemeClr>
                </a:gs>
                <a:gs pos="35000">
                  <a:schemeClr val="accent5">
                    <a:lumMod val="0"/>
                    <a:lumOff val="100000"/>
                  </a:schemeClr>
                </a:gs>
                <a:gs pos="55000">
                  <a:srgbClr val="4BD0FF"/>
                </a:gs>
              </a:gsLst>
              <a:path path="circle">
                <a:fillToRect l="50000" t="-80000" r="50000" b="180000"/>
              </a:path>
              <a:tileRect/>
            </a:gradFill>
          </a:ln>
        </p:spPr>
        <p:style>
          <a:lnRef idx="1">
            <a:schemeClr val="accent1"/>
          </a:lnRef>
          <a:fillRef idx="0">
            <a:schemeClr val="accent1"/>
          </a:fillRef>
          <a:effectRef idx="0">
            <a:schemeClr val="accent1"/>
          </a:effectRef>
          <a:fontRef idx="minor">
            <a:schemeClr val="tx1"/>
          </a:fontRef>
        </p:style>
      </p:cxnSp>
      <p:pic>
        <p:nvPicPr>
          <p:cNvPr id="2" name="Image 0" descr="preencoded.png">
            <a:extLst>
              <a:ext uri="{FF2B5EF4-FFF2-40B4-BE49-F238E27FC236}">
                <a16:creationId xmlns:a16="http://schemas.microsoft.com/office/drawing/2014/main" id="{1997E5D6-7B0F-8114-9102-88231A012D95}"/>
              </a:ext>
            </a:extLst>
          </p:cNvPr>
          <p:cNvPicPr>
            <a:picLocks noChangeAspect="1"/>
          </p:cNvPicPr>
          <p:nvPr/>
        </p:nvPicPr>
        <p:blipFill>
          <a:blip r:embed="rId3"/>
          <a:stretch>
            <a:fillRect/>
          </a:stretch>
        </p:blipFill>
        <p:spPr>
          <a:xfrm>
            <a:off x="7306609" y="0"/>
            <a:ext cx="4885391" cy="685800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shadeToTitle="1">
        <a:gradFill flip="none" rotWithShape="1">
          <a:gsLst>
            <a:gs pos="0">
              <a:schemeClr val="tx1">
                <a:lumMod val="65000"/>
                <a:lumOff val="35000"/>
              </a:schemeClr>
            </a:gs>
            <a:gs pos="18000">
              <a:schemeClr val="tx1">
                <a:lumMod val="75000"/>
                <a:lumOff val="25000"/>
              </a:schemeClr>
            </a:gs>
            <a:gs pos="100000">
              <a:schemeClr val="tx1"/>
            </a:gs>
          </a:gsLst>
          <a:path path="shape">
            <a:fillToRect l="50000" t="50000" r="50000" b="50000"/>
          </a:path>
          <a:tileRect/>
        </a:gradFill>
        <a:effectLst/>
      </p:bgPr>
    </p:bg>
    <p:spTree>
      <p:nvGrpSpPr>
        <p:cNvPr id="1" name=""/>
        <p:cNvGrpSpPr/>
        <p:nvPr/>
      </p:nvGrpSpPr>
      <p:grpSpPr>
        <a:xfrm>
          <a:off x="0" y="0"/>
          <a:ext cx="0" cy="0"/>
          <a:chOff x="0" y="0"/>
          <a:chExt cx="0" cy="0"/>
        </a:xfrm>
      </p:grpSpPr>
      <p:sp>
        <p:nvSpPr>
          <p:cNvPr id="4" name="Text 1"/>
          <p:cNvSpPr/>
          <p:nvPr/>
        </p:nvSpPr>
        <p:spPr>
          <a:xfrm>
            <a:off x="1807914" y="258613"/>
            <a:ext cx="8464959" cy="564058"/>
          </a:xfrm>
          <a:prstGeom prst="rect">
            <a:avLst/>
          </a:prstGeom>
          <a:noFill/>
          <a:ln/>
        </p:spPr>
        <p:txBody>
          <a:bodyPr wrap="none" rtlCol="0" anchor="t"/>
          <a:lstStyle/>
          <a:p>
            <a:pPr algn="ctr">
              <a:lnSpc>
                <a:spcPts val="4441"/>
              </a:lnSpc>
            </a:pPr>
            <a:r>
              <a:rPr lang="en-US" sz="3552" b="1" dirty="0">
                <a:solidFill>
                  <a:schemeClr val="bg1"/>
                </a:solidFill>
                <a:latin typeface="Crimson Pro" pitchFamily="34" charset="0"/>
                <a:ea typeface="Crimson Pro" pitchFamily="34" charset="-122"/>
                <a:cs typeface="Crimson Pro" pitchFamily="34" charset="-120"/>
              </a:rPr>
              <a:t>Introduction</a:t>
            </a:r>
            <a:endParaRPr lang="en-US" sz="3552" dirty="0">
              <a:solidFill>
                <a:schemeClr val="bg1"/>
              </a:solidFill>
            </a:endParaRPr>
          </a:p>
        </p:txBody>
      </p:sp>
      <p:pic>
        <p:nvPicPr>
          <p:cNvPr id="5" name="Image 1" descr="preencoded.png"/>
          <p:cNvPicPr>
            <a:picLocks noChangeAspect="1"/>
          </p:cNvPicPr>
          <p:nvPr/>
        </p:nvPicPr>
        <p:blipFill>
          <a:blip r:embed="rId3"/>
          <a:stretch>
            <a:fillRect/>
          </a:stretch>
        </p:blipFill>
        <p:spPr>
          <a:xfrm>
            <a:off x="1809453" y="1421308"/>
            <a:ext cx="2677219" cy="1654572"/>
          </a:xfrm>
          <a:prstGeom prst="rect">
            <a:avLst/>
          </a:prstGeom>
        </p:spPr>
      </p:pic>
      <p:sp>
        <p:nvSpPr>
          <p:cNvPr id="6" name="Text 2"/>
          <p:cNvSpPr/>
          <p:nvPr/>
        </p:nvSpPr>
        <p:spPr>
          <a:xfrm>
            <a:off x="1809453" y="3301405"/>
            <a:ext cx="1804789" cy="281980"/>
          </a:xfrm>
          <a:prstGeom prst="rect">
            <a:avLst/>
          </a:prstGeom>
          <a:noFill/>
          <a:ln/>
        </p:spPr>
        <p:txBody>
          <a:bodyPr wrap="none" rtlCol="0" anchor="t"/>
          <a:lstStyle/>
          <a:p>
            <a:pPr>
              <a:lnSpc>
                <a:spcPts val="2221"/>
              </a:lnSpc>
            </a:pPr>
            <a:r>
              <a:rPr lang="en-US" sz="1777" b="1" dirty="0">
                <a:solidFill>
                  <a:schemeClr val="bg1"/>
                </a:solidFill>
                <a:latin typeface="Crimson Pro" pitchFamily="34" charset="0"/>
                <a:ea typeface="Crimson Pro" pitchFamily="34" charset="-122"/>
                <a:cs typeface="Crimson Pro" pitchFamily="34" charset="-120"/>
              </a:rPr>
              <a:t>NumPy</a:t>
            </a:r>
            <a:endParaRPr lang="en-US" sz="1777" dirty="0">
              <a:solidFill>
                <a:schemeClr val="bg1"/>
              </a:solidFill>
            </a:endParaRPr>
          </a:p>
        </p:txBody>
      </p:sp>
      <p:sp>
        <p:nvSpPr>
          <p:cNvPr id="7" name="Text 3"/>
          <p:cNvSpPr/>
          <p:nvPr/>
        </p:nvSpPr>
        <p:spPr>
          <a:xfrm>
            <a:off x="1809453" y="3763864"/>
            <a:ext cx="2677219" cy="2598539"/>
          </a:xfrm>
          <a:prstGeom prst="rect">
            <a:avLst/>
          </a:prstGeom>
          <a:noFill/>
          <a:ln/>
        </p:spPr>
        <p:txBody>
          <a:bodyPr wrap="square" rtlCol="0" anchor="t"/>
          <a:lstStyle/>
          <a:p>
            <a:pPr>
              <a:lnSpc>
                <a:spcPts val="2274"/>
              </a:lnSpc>
            </a:pPr>
            <a:r>
              <a:rPr lang="en-US" sz="1421" dirty="0">
                <a:solidFill>
                  <a:schemeClr val="bg1"/>
                </a:solidFill>
                <a:latin typeface="Open Sans" pitchFamily="34" charset="0"/>
                <a:ea typeface="Open Sans" pitchFamily="34" charset="-122"/>
                <a:cs typeface="Open Sans" pitchFamily="34" charset="-120"/>
              </a:rPr>
              <a:t>NumPy, which stands for "Numerical Python," provides support for working with large, multi-dimensional arrays and matrices, along with a collection of mathematical functions to operate on these arrays efficiently. NumPy is a core library in the Python data.</a:t>
            </a:r>
            <a:endParaRPr lang="en-US" sz="1421" dirty="0">
              <a:solidFill>
                <a:schemeClr val="bg1"/>
              </a:solidFill>
            </a:endParaRPr>
          </a:p>
        </p:txBody>
      </p:sp>
      <p:pic>
        <p:nvPicPr>
          <p:cNvPr id="8" name="Image 2" descr="preencoded.png"/>
          <p:cNvPicPr>
            <a:picLocks noChangeAspect="1"/>
          </p:cNvPicPr>
          <p:nvPr/>
        </p:nvPicPr>
        <p:blipFill>
          <a:blip r:embed="rId4"/>
          <a:stretch>
            <a:fillRect/>
          </a:stretch>
        </p:blipFill>
        <p:spPr>
          <a:xfrm>
            <a:off x="4757341" y="1439564"/>
            <a:ext cx="2677219" cy="1654572"/>
          </a:xfrm>
          <a:prstGeom prst="rect">
            <a:avLst/>
          </a:prstGeom>
        </p:spPr>
      </p:pic>
      <p:sp>
        <p:nvSpPr>
          <p:cNvPr id="9" name="Text 4"/>
          <p:cNvSpPr/>
          <p:nvPr/>
        </p:nvSpPr>
        <p:spPr>
          <a:xfrm>
            <a:off x="4757341" y="3301405"/>
            <a:ext cx="1804789" cy="281980"/>
          </a:xfrm>
          <a:prstGeom prst="rect">
            <a:avLst/>
          </a:prstGeom>
          <a:noFill/>
          <a:ln/>
        </p:spPr>
        <p:txBody>
          <a:bodyPr wrap="none" rtlCol="0" anchor="t"/>
          <a:lstStyle/>
          <a:p>
            <a:pPr>
              <a:lnSpc>
                <a:spcPts val="2221"/>
              </a:lnSpc>
            </a:pPr>
            <a:r>
              <a:rPr lang="en-US" sz="1777" b="1" dirty="0">
                <a:solidFill>
                  <a:schemeClr val="bg1"/>
                </a:solidFill>
                <a:latin typeface="Crimson Pro" pitchFamily="34" charset="0"/>
                <a:ea typeface="Crimson Pro" pitchFamily="34" charset="-122"/>
                <a:cs typeface="Crimson Pro" pitchFamily="34" charset="-120"/>
              </a:rPr>
              <a:t>Pandas DataFrame</a:t>
            </a:r>
            <a:endParaRPr lang="en-US" sz="1777" dirty="0">
              <a:solidFill>
                <a:schemeClr val="bg1"/>
              </a:solidFill>
            </a:endParaRPr>
          </a:p>
        </p:txBody>
      </p:sp>
      <p:sp>
        <p:nvSpPr>
          <p:cNvPr id="10" name="Text 5"/>
          <p:cNvSpPr/>
          <p:nvPr/>
        </p:nvSpPr>
        <p:spPr>
          <a:xfrm>
            <a:off x="4757341" y="3763864"/>
            <a:ext cx="2677219" cy="2309813"/>
          </a:xfrm>
          <a:prstGeom prst="rect">
            <a:avLst/>
          </a:prstGeom>
          <a:noFill/>
          <a:ln/>
        </p:spPr>
        <p:txBody>
          <a:bodyPr wrap="square" rtlCol="0" anchor="t"/>
          <a:lstStyle/>
          <a:p>
            <a:pPr>
              <a:lnSpc>
                <a:spcPts val="2274"/>
              </a:lnSpc>
            </a:pPr>
            <a:r>
              <a:rPr lang="en-US" sz="1421" dirty="0">
                <a:solidFill>
                  <a:schemeClr val="bg1"/>
                </a:solidFill>
                <a:latin typeface="Open Sans" pitchFamily="34" charset="0"/>
                <a:ea typeface="Open Sans" pitchFamily="34" charset="-122"/>
                <a:cs typeface="Open Sans" pitchFamily="34" charset="-120"/>
              </a:rPr>
              <a:t>A pandas DataFrame is a two-dimensional, labelled data structure commonly used in data analysis and manipulation within the Python programming language. It is one of the fundamental data structures provided by the pandas library.</a:t>
            </a:r>
            <a:endParaRPr lang="en-US" sz="1421" dirty="0">
              <a:solidFill>
                <a:schemeClr val="bg1"/>
              </a:solidFill>
            </a:endParaRPr>
          </a:p>
        </p:txBody>
      </p:sp>
      <p:pic>
        <p:nvPicPr>
          <p:cNvPr id="11" name="Image 3" descr="preencoded.png"/>
          <p:cNvPicPr>
            <a:picLocks noChangeAspect="1"/>
          </p:cNvPicPr>
          <p:nvPr/>
        </p:nvPicPr>
        <p:blipFill>
          <a:blip r:embed="rId5"/>
          <a:stretch>
            <a:fillRect/>
          </a:stretch>
        </p:blipFill>
        <p:spPr>
          <a:xfrm>
            <a:off x="7705230" y="1421309"/>
            <a:ext cx="2677319" cy="1654671"/>
          </a:xfrm>
          <a:prstGeom prst="rect">
            <a:avLst/>
          </a:prstGeom>
        </p:spPr>
      </p:pic>
      <p:sp>
        <p:nvSpPr>
          <p:cNvPr id="12" name="Text 6"/>
          <p:cNvSpPr/>
          <p:nvPr/>
        </p:nvSpPr>
        <p:spPr>
          <a:xfrm>
            <a:off x="7705230" y="3301504"/>
            <a:ext cx="1804789" cy="281980"/>
          </a:xfrm>
          <a:prstGeom prst="rect">
            <a:avLst/>
          </a:prstGeom>
          <a:noFill/>
          <a:ln/>
        </p:spPr>
        <p:txBody>
          <a:bodyPr wrap="none" rtlCol="0" anchor="t"/>
          <a:lstStyle/>
          <a:p>
            <a:pPr>
              <a:lnSpc>
                <a:spcPts val="2221"/>
              </a:lnSpc>
            </a:pPr>
            <a:r>
              <a:rPr lang="en-US" sz="1777" b="1" dirty="0">
                <a:solidFill>
                  <a:schemeClr val="bg1"/>
                </a:solidFill>
                <a:latin typeface="Crimson Pro" pitchFamily="34" charset="0"/>
                <a:ea typeface="Crimson Pro" pitchFamily="34" charset="-122"/>
                <a:cs typeface="Crimson Pro" pitchFamily="34" charset="-120"/>
              </a:rPr>
              <a:t>Matplotlib</a:t>
            </a:r>
            <a:endParaRPr lang="en-US" sz="1777" dirty="0">
              <a:solidFill>
                <a:schemeClr val="bg1"/>
              </a:solidFill>
            </a:endParaRPr>
          </a:p>
        </p:txBody>
      </p:sp>
      <p:sp>
        <p:nvSpPr>
          <p:cNvPr id="13" name="Text 7"/>
          <p:cNvSpPr/>
          <p:nvPr/>
        </p:nvSpPr>
        <p:spPr>
          <a:xfrm>
            <a:off x="7705230" y="3763963"/>
            <a:ext cx="2677319" cy="2598539"/>
          </a:xfrm>
          <a:prstGeom prst="rect">
            <a:avLst/>
          </a:prstGeom>
          <a:noFill/>
          <a:ln/>
        </p:spPr>
        <p:txBody>
          <a:bodyPr wrap="square" rtlCol="0" anchor="t"/>
          <a:lstStyle/>
          <a:p>
            <a:pPr>
              <a:lnSpc>
                <a:spcPts val="2274"/>
              </a:lnSpc>
            </a:pPr>
            <a:r>
              <a:rPr lang="en-US" sz="1421" dirty="0">
                <a:solidFill>
                  <a:schemeClr val="bg1"/>
                </a:solidFill>
                <a:latin typeface="Open Sans" pitchFamily="34" charset="0"/>
                <a:ea typeface="Open Sans" pitchFamily="34" charset="-122"/>
                <a:cs typeface="Open Sans" pitchFamily="34" charset="-120"/>
              </a:rPr>
              <a:t>Matplotlib is a widely-used Python library for creating static and interactive visualizations and plots. It is a powerful tool for data visualization and is particularly popular in the fields of data analysis, scientific computing, and machine learning. </a:t>
            </a:r>
            <a:endParaRPr lang="en-US" sz="1421" dirty="0">
              <a:solidFill>
                <a:schemeClr val="bg1"/>
              </a:solidFill>
            </a:endParaRPr>
          </a:p>
        </p:txBody>
      </p:sp>
      <p:cxnSp>
        <p:nvCxnSpPr>
          <p:cNvPr id="19" name="Straight Connector 18">
            <a:extLst>
              <a:ext uri="{FF2B5EF4-FFF2-40B4-BE49-F238E27FC236}">
                <a16:creationId xmlns:a16="http://schemas.microsoft.com/office/drawing/2014/main" id="{180B238B-B7DF-D8A3-0626-24C70A505FB0}"/>
              </a:ext>
            </a:extLst>
          </p:cNvPr>
          <p:cNvCxnSpPr>
            <a:cxnSpLocks/>
          </p:cNvCxnSpPr>
          <p:nvPr/>
        </p:nvCxnSpPr>
        <p:spPr>
          <a:xfrm>
            <a:off x="1807914" y="944987"/>
            <a:ext cx="8574635" cy="0"/>
          </a:xfrm>
          <a:prstGeom prst="line">
            <a:avLst/>
          </a:prstGeom>
          <a:ln w="31750">
            <a:gradFill flip="none" rotWithShape="1">
              <a:gsLst>
                <a:gs pos="13000">
                  <a:schemeClr val="accent5">
                    <a:lumMod val="0"/>
                    <a:lumOff val="100000"/>
                  </a:schemeClr>
                </a:gs>
                <a:gs pos="35000">
                  <a:schemeClr val="accent5">
                    <a:lumMod val="0"/>
                    <a:lumOff val="100000"/>
                  </a:schemeClr>
                </a:gs>
                <a:gs pos="55000">
                  <a:srgbClr val="4BD0FF"/>
                </a:gs>
              </a:gsLst>
              <a:path path="circle">
                <a:fillToRect l="50000" t="-80000" r="50000" b="180000"/>
              </a:path>
              <a:tileRect/>
            </a:gra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746</TotalTime>
  <Words>1765</Words>
  <Application>Microsoft Office PowerPoint</Application>
  <PresentationFormat>Widescreen</PresentationFormat>
  <Paragraphs>121</Paragraphs>
  <Slides>21</Slides>
  <Notes>7</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21</vt:i4>
      </vt:variant>
    </vt:vector>
  </HeadingPairs>
  <TitlesOfParts>
    <vt:vector size="32" baseType="lpstr">
      <vt:lpstr>Arial</vt:lpstr>
      <vt:lpstr>Calibri</vt:lpstr>
      <vt:lpstr>Calibri Light</vt:lpstr>
      <vt:lpstr>Copperplate Gothic Bold</vt:lpstr>
      <vt:lpstr>Crimson Pro</vt:lpstr>
      <vt:lpstr>Inter</vt:lpstr>
      <vt:lpstr>Open Sans</vt:lpstr>
      <vt:lpstr>Poppins</vt:lpstr>
      <vt:lpstr>Roboto</vt:lpstr>
      <vt:lpstr>Söhne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Tesla Stark</dc:creator>
  <cp:lastModifiedBy>Tesla Stark</cp:lastModifiedBy>
  <cp:revision>4</cp:revision>
  <dcterms:created xsi:type="dcterms:W3CDTF">2023-10-10T11:55:38Z</dcterms:created>
  <dcterms:modified xsi:type="dcterms:W3CDTF">2023-10-11T13:50:34Z</dcterms:modified>
</cp:coreProperties>
</file>